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</p:sldIdLst>
  <p:sldSz cx="18288000" cy="10287000"/>
  <p:notesSz cx="6858000" cy="9144000"/>
  <p:embeddedFontLst>
    <p:embeddedFont>
      <p:font typeface="Carelia" panose="020B0604020202020204" charset="0"/>
      <p:regular r:id="rId29"/>
    </p:embeddedFont>
    <p:embeddedFont>
      <p:font typeface="Fraunces" panose="020B0604020202020204" charset="0"/>
      <p:regular r:id="rId30"/>
    </p:embeddedFont>
    <p:embeddedFont>
      <p:font typeface="Fraunces Bold" panose="020B0604020202020204" charset="0"/>
      <p:regular r:id="rId31"/>
    </p:embeddedFont>
    <p:embeddedFont>
      <p:font typeface="Nunito Sans Condensed" panose="020B0604020202020204" charset="0"/>
      <p:regular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1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1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1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12" Type="http://schemas.openxmlformats.org/officeDocument/2006/relationships/image" Target="../media/image39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sv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0" Type="http://schemas.openxmlformats.org/officeDocument/2006/relationships/image" Target="../media/image37.svg"/><Relationship Id="rId4" Type="http://schemas.openxmlformats.org/officeDocument/2006/relationships/image" Target="../media/image31.svg"/><Relationship Id="rId9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svg"/><Relationship Id="rId13" Type="http://schemas.openxmlformats.org/officeDocument/2006/relationships/image" Target="../media/image50.png"/><Relationship Id="rId18" Type="http://schemas.openxmlformats.org/officeDocument/2006/relationships/image" Target="../media/image55.sv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12" Type="http://schemas.openxmlformats.org/officeDocument/2006/relationships/image" Target="../media/image49.svg"/><Relationship Id="rId17" Type="http://schemas.openxmlformats.org/officeDocument/2006/relationships/image" Target="../media/image54.png"/><Relationship Id="rId2" Type="http://schemas.openxmlformats.org/officeDocument/2006/relationships/image" Target="../media/image1.jpeg"/><Relationship Id="rId16" Type="http://schemas.openxmlformats.org/officeDocument/2006/relationships/image" Target="../media/image53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svg"/><Relationship Id="rId11" Type="http://schemas.openxmlformats.org/officeDocument/2006/relationships/image" Target="../media/image48.png"/><Relationship Id="rId5" Type="http://schemas.openxmlformats.org/officeDocument/2006/relationships/image" Target="../media/image42.png"/><Relationship Id="rId15" Type="http://schemas.openxmlformats.org/officeDocument/2006/relationships/image" Target="../media/image52.png"/><Relationship Id="rId10" Type="http://schemas.openxmlformats.org/officeDocument/2006/relationships/image" Target="../media/image47.svg"/><Relationship Id="rId4" Type="http://schemas.openxmlformats.org/officeDocument/2006/relationships/image" Target="../media/image41.svg"/><Relationship Id="rId9" Type="http://schemas.openxmlformats.org/officeDocument/2006/relationships/image" Target="../media/image46.png"/><Relationship Id="rId14" Type="http://schemas.openxmlformats.org/officeDocument/2006/relationships/image" Target="../media/image51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36.png"/><Relationship Id="rId7" Type="http://schemas.openxmlformats.org/officeDocument/2006/relationships/image" Target="../media/image5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svg"/><Relationship Id="rId11" Type="http://schemas.openxmlformats.org/officeDocument/2006/relationships/image" Target="../media/image60.png"/><Relationship Id="rId5" Type="http://schemas.openxmlformats.org/officeDocument/2006/relationships/image" Target="../media/image38.png"/><Relationship Id="rId10" Type="http://schemas.openxmlformats.org/officeDocument/2006/relationships/image" Target="../media/image59.png"/><Relationship Id="rId4" Type="http://schemas.openxmlformats.org/officeDocument/2006/relationships/image" Target="../media/image37.svg"/><Relationship Id="rId9" Type="http://schemas.openxmlformats.org/officeDocument/2006/relationships/image" Target="../media/image5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sv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12" Type="http://schemas.openxmlformats.org/officeDocument/2006/relationships/image" Target="../media/image70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svg"/><Relationship Id="rId11" Type="http://schemas.openxmlformats.org/officeDocument/2006/relationships/image" Target="../media/image69.png"/><Relationship Id="rId5" Type="http://schemas.openxmlformats.org/officeDocument/2006/relationships/image" Target="../media/image63.png"/><Relationship Id="rId10" Type="http://schemas.openxmlformats.org/officeDocument/2006/relationships/image" Target="../media/image68.svg"/><Relationship Id="rId4" Type="http://schemas.openxmlformats.org/officeDocument/2006/relationships/image" Target="../media/image62.svg"/><Relationship Id="rId9" Type="http://schemas.openxmlformats.org/officeDocument/2006/relationships/image" Target="../media/image6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svg"/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svg"/><Relationship Id="rId5" Type="http://schemas.openxmlformats.org/officeDocument/2006/relationships/image" Target="../media/image73.png"/><Relationship Id="rId10" Type="http://schemas.openxmlformats.org/officeDocument/2006/relationships/image" Target="../media/image78.svg"/><Relationship Id="rId4" Type="http://schemas.openxmlformats.org/officeDocument/2006/relationships/image" Target="../media/image72.svg"/><Relationship Id="rId9" Type="http://schemas.openxmlformats.org/officeDocument/2006/relationships/image" Target="../media/image7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7" Type="http://schemas.openxmlformats.org/officeDocument/2006/relationships/image" Target="../media/image37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9.svg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3.sv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80.png"/><Relationship Id="rId7" Type="http://schemas.openxmlformats.org/officeDocument/2006/relationships/image" Target="../media/image8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86.png"/><Relationship Id="rId7" Type="http://schemas.openxmlformats.org/officeDocument/2006/relationships/image" Target="../media/image9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9.svg"/><Relationship Id="rId5" Type="http://schemas.openxmlformats.org/officeDocument/2006/relationships/image" Target="../media/image88.png"/><Relationship Id="rId10" Type="http://schemas.openxmlformats.org/officeDocument/2006/relationships/image" Target="../media/image93.png"/><Relationship Id="rId4" Type="http://schemas.openxmlformats.org/officeDocument/2006/relationships/image" Target="../media/image87.svg"/><Relationship Id="rId9" Type="http://schemas.openxmlformats.org/officeDocument/2006/relationships/image" Target="../media/image9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8.svg"/><Relationship Id="rId5" Type="http://schemas.openxmlformats.org/officeDocument/2006/relationships/image" Target="../media/image97.png"/><Relationship Id="rId4" Type="http://schemas.openxmlformats.org/officeDocument/2006/relationships/image" Target="../media/image17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3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1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1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1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1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2663033" y="6195861"/>
            <a:ext cx="6914093" cy="5028432"/>
          </a:xfrm>
          <a:custGeom>
            <a:avLst/>
            <a:gdLst/>
            <a:ahLst/>
            <a:cxnLst/>
            <a:rect l="l" t="t" r="r" b="b"/>
            <a:pathLst>
              <a:path w="6914093" h="5028432">
                <a:moveTo>
                  <a:pt x="0" y="0"/>
                </a:moveTo>
                <a:lnTo>
                  <a:pt x="6914093" y="0"/>
                </a:lnTo>
                <a:lnTo>
                  <a:pt x="6914093" y="5028431"/>
                </a:lnTo>
                <a:lnTo>
                  <a:pt x="0" y="50284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4029971" y="4820778"/>
            <a:ext cx="10228058" cy="1710875"/>
          </a:xfrm>
          <a:custGeom>
            <a:avLst/>
            <a:gdLst/>
            <a:ahLst/>
            <a:cxnLst/>
            <a:rect l="l" t="t" r="r" b="b"/>
            <a:pathLst>
              <a:path w="10228058" h="1710875">
                <a:moveTo>
                  <a:pt x="0" y="0"/>
                </a:moveTo>
                <a:lnTo>
                  <a:pt x="10228058" y="0"/>
                </a:lnTo>
                <a:lnTo>
                  <a:pt x="10228058" y="1710876"/>
                </a:lnTo>
                <a:lnTo>
                  <a:pt x="0" y="171087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3718992" y="3711419"/>
            <a:ext cx="10850017" cy="33297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236"/>
              </a:lnSpc>
            </a:pPr>
            <a:r>
              <a:rPr lang="en-US" sz="19454" dirty="0">
                <a:solidFill>
                  <a:srgbClr val="01070A"/>
                </a:solidFill>
                <a:latin typeface="Carelia"/>
              </a:rPr>
              <a:t>SEO</a:t>
            </a:r>
          </a:p>
        </p:txBody>
      </p:sp>
      <p:sp>
        <p:nvSpPr>
          <p:cNvPr id="6" name="Freeform 6"/>
          <p:cNvSpPr/>
          <p:nvPr/>
        </p:nvSpPr>
        <p:spPr>
          <a:xfrm>
            <a:off x="12456379" y="5404911"/>
            <a:ext cx="8246933" cy="6247677"/>
          </a:xfrm>
          <a:custGeom>
            <a:avLst/>
            <a:gdLst/>
            <a:ahLst/>
            <a:cxnLst/>
            <a:rect l="l" t="t" r="r" b="b"/>
            <a:pathLst>
              <a:path w="8246933" h="6247677">
                <a:moveTo>
                  <a:pt x="0" y="0"/>
                </a:moveTo>
                <a:lnTo>
                  <a:pt x="8246933" y="0"/>
                </a:lnTo>
                <a:lnTo>
                  <a:pt x="8246933" y="6247677"/>
                </a:lnTo>
                <a:lnTo>
                  <a:pt x="0" y="624767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5308980" y="-1652824"/>
            <a:ext cx="8905028" cy="5575060"/>
          </a:xfrm>
          <a:custGeom>
            <a:avLst/>
            <a:gdLst/>
            <a:ahLst/>
            <a:cxnLst/>
            <a:rect l="l" t="t" r="r" b="b"/>
            <a:pathLst>
              <a:path w="8905028" h="5575060">
                <a:moveTo>
                  <a:pt x="0" y="0"/>
                </a:moveTo>
                <a:lnTo>
                  <a:pt x="8905029" y="0"/>
                </a:lnTo>
                <a:lnTo>
                  <a:pt x="8905029" y="5575060"/>
                </a:lnTo>
                <a:lnTo>
                  <a:pt x="0" y="557506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rot="-3495846">
            <a:off x="-3929800" y="-2685694"/>
            <a:ext cx="5243739" cy="7338566"/>
          </a:xfrm>
          <a:custGeom>
            <a:avLst/>
            <a:gdLst/>
            <a:ahLst/>
            <a:cxnLst/>
            <a:rect l="l" t="t" r="r" b="b"/>
            <a:pathLst>
              <a:path w="5243739" h="7338566">
                <a:moveTo>
                  <a:pt x="0" y="0"/>
                </a:moveTo>
                <a:lnTo>
                  <a:pt x="5243739" y="0"/>
                </a:lnTo>
                <a:lnTo>
                  <a:pt x="5243739" y="7338565"/>
                </a:lnTo>
                <a:lnTo>
                  <a:pt x="0" y="733856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5106302" y="2686914"/>
            <a:ext cx="8821089" cy="15170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2458"/>
              </a:lnSpc>
            </a:pPr>
            <a:r>
              <a:rPr lang="en-US" sz="8898">
                <a:solidFill>
                  <a:srgbClr val="01070A"/>
                </a:solidFill>
                <a:latin typeface="Fraunces Bold"/>
              </a:rPr>
              <a:t>báo cáo cuối kỳ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841172" y="6974470"/>
            <a:ext cx="6639489" cy="6135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2"/>
              </a:lnSpc>
            </a:pPr>
            <a:r>
              <a:rPr lang="en-US" sz="3594">
                <a:solidFill>
                  <a:srgbClr val="01070A"/>
                </a:solidFill>
                <a:latin typeface="Nunito Sans Condensed"/>
              </a:rPr>
              <a:t>Nhóm 5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7068800" y="8953500"/>
            <a:ext cx="874709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dirty="0">
                <a:latin typeface="Nunito Sans Condensed"/>
              </a:rPr>
              <a:t>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4816593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57225" cap="sq">
              <a:solidFill>
                <a:srgbClr val="1E3F48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816593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21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-1796761" y="7855520"/>
            <a:ext cx="4653210" cy="3244906"/>
          </a:xfrm>
          <a:custGeom>
            <a:avLst/>
            <a:gdLst/>
            <a:ahLst/>
            <a:cxnLst/>
            <a:rect l="l" t="t" r="r" b="b"/>
            <a:pathLst>
              <a:path w="4653210" h="3244906">
                <a:moveTo>
                  <a:pt x="0" y="0"/>
                </a:moveTo>
                <a:lnTo>
                  <a:pt x="4653210" y="0"/>
                </a:lnTo>
                <a:lnTo>
                  <a:pt x="4653210" y="3244906"/>
                </a:lnTo>
                <a:lnTo>
                  <a:pt x="0" y="324490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6024122" y="7855520"/>
            <a:ext cx="4653210" cy="3244906"/>
          </a:xfrm>
          <a:custGeom>
            <a:avLst/>
            <a:gdLst/>
            <a:ahLst/>
            <a:cxnLst/>
            <a:rect l="l" t="t" r="r" b="b"/>
            <a:pathLst>
              <a:path w="4653210" h="3244906">
                <a:moveTo>
                  <a:pt x="0" y="0"/>
                </a:moveTo>
                <a:lnTo>
                  <a:pt x="4653209" y="0"/>
                </a:lnTo>
                <a:lnTo>
                  <a:pt x="4653209" y="3244906"/>
                </a:lnTo>
                <a:lnTo>
                  <a:pt x="0" y="324490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3366005" y="2051880"/>
            <a:ext cx="11555990" cy="6183239"/>
          </a:xfrm>
          <a:custGeom>
            <a:avLst/>
            <a:gdLst/>
            <a:ahLst/>
            <a:cxnLst/>
            <a:rect l="l" t="t" r="r" b="b"/>
            <a:pathLst>
              <a:path w="11555990" h="6183239">
                <a:moveTo>
                  <a:pt x="0" y="0"/>
                </a:moveTo>
                <a:lnTo>
                  <a:pt x="11555990" y="0"/>
                </a:lnTo>
                <a:lnTo>
                  <a:pt x="11555990" y="6183240"/>
                </a:lnTo>
                <a:lnTo>
                  <a:pt x="0" y="618324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4897215" y="619125"/>
            <a:ext cx="8493570" cy="10869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865"/>
              </a:lnSpc>
              <a:spcBef>
                <a:spcPct val="0"/>
              </a:spcBef>
            </a:pPr>
            <a:r>
              <a:rPr lang="en-US" sz="6332">
                <a:solidFill>
                  <a:srgbClr val="01070A"/>
                </a:solidFill>
                <a:latin typeface="Fraunces Bold"/>
              </a:rPr>
              <a:t>Các trang chức năng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492954" y="8558404"/>
            <a:ext cx="3502855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01070A"/>
                </a:solidFill>
                <a:latin typeface="Nunito Sans Condensed"/>
              </a:rPr>
              <a:t>Trang Chi tiết sản phẩm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7602200" y="9477973"/>
            <a:ext cx="874709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dirty="0">
                <a:solidFill>
                  <a:schemeClr val="bg1"/>
                </a:solidFill>
                <a:latin typeface="Nunito Sans Condensed"/>
              </a:rPr>
              <a:t>10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4816593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57225" cap="sq">
              <a:solidFill>
                <a:srgbClr val="1E3F48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816593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21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-1796761" y="7855520"/>
            <a:ext cx="4653210" cy="3244906"/>
          </a:xfrm>
          <a:custGeom>
            <a:avLst/>
            <a:gdLst/>
            <a:ahLst/>
            <a:cxnLst/>
            <a:rect l="l" t="t" r="r" b="b"/>
            <a:pathLst>
              <a:path w="4653210" h="3244906">
                <a:moveTo>
                  <a:pt x="0" y="0"/>
                </a:moveTo>
                <a:lnTo>
                  <a:pt x="4653210" y="0"/>
                </a:lnTo>
                <a:lnTo>
                  <a:pt x="4653210" y="3244906"/>
                </a:lnTo>
                <a:lnTo>
                  <a:pt x="0" y="324490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6024122" y="7855520"/>
            <a:ext cx="4653210" cy="3244906"/>
          </a:xfrm>
          <a:custGeom>
            <a:avLst/>
            <a:gdLst/>
            <a:ahLst/>
            <a:cxnLst/>
            <a:rect l="l" t="t" r="r" b="b"/>
            <a:pathLst>
              <a:path w="4653210" h="3244906">
                <a:moveTo>
                  <a:pt x="0" y="0"/>
                </a:moveTo>
                <a:lnTo>
                  <a:pt x="4653209" y="0"/>
                </a:lnTo>
                <a:lnTo>
                  <a:pt x="4653209" y="3244906"/>
                </a:lnTo>
                <a:lnTo>
                  <a:pt x="0" y="324490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3352902" y="2011249"/>
            <a:ext cx="11582195" cy="6264502"/>
          </a:xfrm>
          <a:custGeom>
            <a:avLst/>
            <a:gdLst/>
            <a:ahLst/>
            <a:cxnLst/>
            <a:rect l="l" t="t" r="r" b="b"/>
            <a:pathLst>
              <a:path w="11582195" h="6264502">
                <a:moveTo>
                  <a:pt x="0" y="0"/>
                </a:moveTo>
                <a:lnTo>
                  <a:pt x="11582196" y="0"/>
                </a:lnTo>
                <a:lnTo>
                  <a:pt x="11582196" y="6264502"/>
                </a:lnTo>
                <a:lnTo>
                  <a:pt x="0" y="626450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4897215" y="619125"/>
            <a:ext cx="8493570" cy="10869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865"/>
              </a:lnSpc>
              <a:spcBef>
                <a:spcPct val="0"/>
              </a:spcBef>
            </a:pPr>
            <a:r>
              <a:rPr lang="en-US" sz="6332">
                <a:solidFill>
                  <a:srgbClr val="01070A"/>
                </a:solidFill>
                <a:latin typeface="Fraunces Bold"/>
              </a:rPr>
              <a:t>Các trang chức năng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492954" y="8558404"/>
            <a:ext cx="3302092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01070A"/>
                </a:solidFill>
                <a:latin typeface="Nunito Sans Condensed"/>
              </a:rPr>
              <a:t>Trang Giỏ hàng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7602200" y="9477973"/>
            <a:ext cx="874709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dirty="0">
                <a:solidFill>
                  <a:schemeClr val="bg1"/>
                </a:solidFill>
                <a:latin typeface="Nunito Sans Condensed"/>
              </a:rPr>
              <a:t>11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4816593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57225" cap="sq">
              <a:solidFill>
                <a:srgbClr val="1E3F48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816593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21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-1796761" y="7855520"/>
            <a:ext cx="4653210" cy="3244906"/>
          </a:xfrm>
          <a:custGeom>
            <a:avLst/>
            <a:gdLst/>
            <a:ahLst/>
            <a:cxnLst/>
            <a:rect l="l" t="t" r="r" b="b"/>
            <a:pathLst>
              <a:path w="4653210" h="3244906">
                <a:moveTo>
                  <a:pt x="0" y="0"/>
                </a:moveTo>
                <a:lnTo>
                  <a:pt x="4653210" y="0"/>
                </a:lnTo>
                <a:lnTo>
                  <a:pt x="4653210" y="3244906"/>
                </a:lnTo>
                <a:lnTo>
                  <a:pt x="0" y="324490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6024122" y="7855520"/>
            <a:ext cx="4653210" cy="3244906"/>
          </a:xfrm>
          <a:custGeom>
            <a:avLst/>
            <a:gdLst/>
            <a:ahLst/>
            <a:cxnLst/>
            <a:rect l="l" t="t" r="r" b="b"/>
            <a:pathLst>
              <a:path w="4653210" h="3244906">
                <a:moveTo>
                  <a:pt x="0" y="0"/>
                </a:moveTo>
                <a:lnTo>
                  <a:pt x="4653209" y="0"/>
                </a:lnTo>
                <a:lnTo>
                  <a:pt x="4653209" y="3244906"/>
                </a:lnTo>
                <a:lnTo>
                  <a:pt x="0" y="324490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3374797" y="2042061"/>
            <a:ext cx="11538406" cy="6202879"/>
          </a:xfrm>
          <a:custGeom>
            <a:avLst/>
            <a:gdLst/>
            <a:ahLst/>
            <a:cxnLst/>
            <a:rect l="l" t="t" r="r" b="b"/>
            <a:pathLst>
              <a:path w="11538406" h="6202879">
                <a:moveTo>
                  <a:pt x="0" y="0"/>
                </a:moveTo>
                <a:lnTo>
                  <a:pt x="11538406" y="0"/>
                </a:lnTo>
                <a:lnTo>
                  <a:pt x="11538406" y="6202878"/>
                </a:lnTo>
                <a:lnTo>
                  <a:pt x="0" y="620287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4897215" y="619125"/>
            <a:ext cx="8493570" cy="10869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865"/>
              </a:lnSpc>
              <a:spcBef>
                <a:spcPct val="0"/>
              </a:spcBef>
            </a:pPr>
            <a:r>
              <a:rPr lang="en-US" sz="6332">
                <a:solidFill>
                  <a:srgbClr val="01070A"/>
                </a:solidFill>
                <a:latin typeface="Fraunces Bold"/>
              </a:rPr>
              <a:t>Các trang chức năng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492954" y="8558404"/>
            <a:ext cx="3302092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01070A"/>
                </a:solidFill>
                <a:latin typeface="Nunito Sans Condensed"/>
              </a:rPr>
              <a:t>Trang Thanh toán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7602200" y="9447247"/>
            <a:ext cx="874709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dirty="0">
                <a:solidFill>
                  <a:schemeClr val="bg1"/>
                </a:solidFill>
                <a:latin typeface="Nunito Sans Condensed"/>
              </a:rPr>
              <a:t>12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3037331" y="2030095"/>
            <a:ext cx="13293258" cy="6791564"/>
            <a:chOff x="0" y="0"/>
            <a:chExt cx="3501105" cy="178872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501105" cy="1788725"/>
            </a:xfrm>
            <a:custGeom>
              <a:avLst/>
              <a:gdLst/>
              <a:ahLst/>
              <a:cxnLst/>
              <a:rect l="l" t="t" r="r" b="b"/>
              <a:pathLst>
                <a:path w="3501105" h="1788725">
                  <a:moveTo>
                    <a:pt x="0" y="0"/>
                  </a:moveTo>
                  <a:lnTo>
                    <a:pt x="3501105" y="0"/>
                  </a:lnTo>
                  <a:lnTo>
                    <a:pt x="3501105" y="1788725"/>
                  </a:lnTo>
                  <a:lnTo>
                    <a:pt x="0" y="1788725"/>
                  </a:lnTo>
                  <a:close/>
                </a:path>
              </a:pathLst>
            </a:custGeom>
            <a:solidFill>
              <a:srgbClr val="000000">
                <a:alpha val="31765"/>
              </a:srgbClr>
            </a:solidFill>
            <a:ln w="38100" cap="sq">
              <a:solidFill>
                <a:srgbClr val="00000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3501105" cy="1836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 rot="-147716">
            <a:off x="2497371" y="1747718"/>
            <a:ext cx="13293258" cy="6791564"/>
            <a:chOff x="0" y="0"/>
            <a:chExt cx="3501105" cy="178872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501105" cy="1788725"/>
            </a:xfrm>
            <a:custGeom>
              <a:avLst/>
              <a:gdLst/>
              <a:ahLst/>
              <a:cxnLst/>
              <a:rect l="l" t="t" r="r" b="b"/>
              <a:pathLst>
                <a:path w="3501105" h="1788725">
                  <a:moveTo>
                    <a:pt x="6406" y="0"/>
                  </a:moveTo>
                  <a:lnTo>
                    <a:pt x="3494699" y="0"/>
                  </a:lnTo>
                  <a:cubicBezTo>
                    <a:pt x="3496397" y="0"/>
                    <a:pt x="3498027" y="675"/>
                    <a:pt x="3499229" y="1876"/>
                  </a:cubicBezTo>
                  <a:cubicBezTo>
                    <a:pt x="3500430" y="3078"/>
                    <a:pt x="3501105" y="4707"/>
                    <a:pt x="3501105" y="6406"/>
                  </a:cubicBezTo>
                  <a:lnTo>
                    <a:pt x="3501105" y="1782318"/>
                  </a:lnTo>
                  <a:cubicBezTo>
                    <a:pt x="3501105" y="1785856"/>
                    <a:pt x="3498237" y="1788725"/>
                    <a:pt x="3494699" y="1788725"/>
                  </a:cubicBezTo>
                  <a:lnTo>
                    <a:pt x="6406" y="1788725"/>
                  </a:lnTo>
                  <a:cubicBezTo>
                    <a:pt x="4707" y="1788725"/>
                    <a:pt x="3078" y="1788050"/>
                    <a:pt x="1876" y="1786848"/>
                  </a:cubicBezTo>
                  <a:cubicBezTo>
                    <a:pt x="675" y="1785647"/>
                    <a:pt x="0" y="1784017"/>
                    <a:pt x="0" y="1782318"/>
                  </a:cubicBezTo>
                  <a:lnTo>
                    <a:pt x="0" y="6406"/>
                  </a:lnTo>
                  <a:cubicBezTo>
                    <a:pt x="0" y="4707"/>
                    <a:pt x="675" y="3078"/>
                    <a:pt x="1876" y="1876"/>
                  </a:cubicBezTo>
                  <a:cubicBezTo>
                    <a:pt x="3078" y="675"/>
                    <a:pt x="4707" y="0"/>
                    <a:pt x="6406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3501105" cy="1836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0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6928985" y="1314623"/>
            <a:ext cx="3667332" cy="946839"/>
          </a:xfrm>
          <a:custGeom>
            <a:avLst/>
            <a:gdLst/>
            <a:ahLst/>
            <a:cxnLst/>
            <a:rect l="l" t="t" r="r" b="b"/>
            <a:pathLst>
              <a:path w="3667332" h="946839">
                <a:moveTo>
                  <a:pt x="0" y="0"/>
                </a:moveTo>
                <a:lnTo>
                  <a:pt x="3667333" y="0"/>
                </a:lnTo>
                <a:lnTo>
                  <a:pt x="3667333" y="946839"/>
                </a:lnTo>
                <a:lnTo>
                  <a:pt x="0" y="94683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2469465" y="5905716"/>
            <a:ext cx="6921795" cy="4114800"/>
          </a:xfrm>
          <a:custGeom>
            <a:avLst/>
            <a:gdLst/>
            <a:ahLst/>
            <a:cxnLst/>
            <a:rect l="l" t="t" r="r" b="b"/>
            <a:pathLst>
              <a:path w="6921795" h="4114800">
                <a:moveTo>
                  <a:pt x="0" y="0"/>
                </a:moveTo>
                <a:lnTo>
                  <a:pt x="6921795" y="0"/>
                </a:lnTo>
                <a:lnTo>
                  <a:pt x="692179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4510661" y="3667125"/>
            <a:ext cx="8503982" cy="3133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01070A"/>
                </a:solidFill>
                <a:latin typeface="Fraunces Bold"/>
              </a:rPr>
              <a:t>Kế hoạch</a:t>
            </a:r>
          </a:p>
          <a:p>
            <a:pPr marL="0" lvl="0" indent="0" algn="ctr">
              <a:lnSpc>
                <a:spcPts val="12599"/>
              </a:lnSpc>
              <a:spcBef>
                <a:spcPct val="0"/>
              </a:spcBef>
            </a:pPr>
            <a:r>
              <a:rPr lang="en-US" sz="9000">
                <a:solidFill>
                  <a:srgbClr val="01070A"/>
                </a:solidFill>
                <a:latin typeface="Fraunces Bold"/>
              </a:rPr>
              <a:t>SEO</a:t>
            </a:r>
          </a:p>
        </p:txBody>
      </p:sp>
      <p:sp>
        <p:nvSpPr>
          <p:cNvPr id="12" name="Freeform 12"/>
          <p:cNvSpPr/>
          <p:nvPr/>
        </p:nvSpPr>
        <p:spPr>
          <a:xfrm>
            <a:off x="7451293" y="3369532"/>
            <a:ext cx="2622717" cy="324263"/>
          </a:xfrm>
          <a:custGeom>
            <a:avLst/>
            <a:gdLst/>
            <a:ahLst/>
            <a:cxnLst/>
            <a:rect l="l" t="t" r="r" b="b"/>
            <a:pathLst>
              <a:path w="2622717" h="324263">
                <a:moveTo>
                  <a:pt x="0" y="0"/>
                </a:moveTo>
                <a:lnTo>
                  <a:pt x="2622717" y="0"/>
                </a:lnTo>
                <a:lnTo>
                  <a:pt x="2622717" y="324263"/>
                </a:lnTo>
                <a:lnTo>
                  <a:pt x="0" y="32426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4510661" y="2889250"/>
            <a:ext cx="8503982" cy="804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580"/>
              </a:lnSpc>
              <a:spcBef>
                <a:spcPct val="0"/>
              </a:spcBef>
            </a:pPr>
            <a:r>
              <a:rPr lang="en-US" sz="4700">
                <a:solidFill>
                  <a:srgbClr val="01070A"/>
                </a:solidFill>
                <a:latin typeface="Fraunces"/>
              </a:rPr>
              <a:t>Chương 2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7410833" y="9639408"/>
            <a:ext cx="874709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dirty="0">
                <a:latin typeface="Nunito Sans Condensed"/>
              </a:rPr>
              <a:t>13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3465865" y="3097048"/>
            <a:ext cx="3283874" cy="4092904"/>
            <a:chOff x="0" y="0"/>
            <a:chExt cx="1006794" cy="125483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06794" cy="1254833"/>
            </a:xfrm>
            <a:custGeom>
              <a:avLst/>
              <a:gdLst/>
              <a:ahLst/>
              <a:cxnLst/>
              <a:rect l="l" t="t" r="r" b="b"/>
              <a:pathLst>
                <a:path w="1006794" h="1254833">
                  <a:moveTo>
                    <a:pt x="25933" y="0"/>
                  </a:moveTo>
                  <a:lnTo>
                    <a:pt x="980861" y="0"/>
                  </a:lnTo>
                  <a:cubicBezTo>
                    <a:pt x="987739" y="0"/>
                    <a:pt x="994335" y="2732"/>
                    <a:pt x="999198" y="7596"/>
                  </a:cubicBezTo>
                  <a:cubicBezTo>
                    <a:pt x="1004062" y="12459"/>
                    <a:pt x="1006794" y="19055"/>
                    <a:pt x="1006794" y="25933"/>
                  </a:cubicBezTo>
                  <a:lnTo>
                    <a:pt x="1006794" y="1228899"/>
                  </a:lnTo>
                  <a:cubicBezTo>
                    <a:pt x="1006794" y="1243222"/>
                    <a:pt x="995183" y="1254833"/>
                    <a:pt x="980861" y="1254833"/>
                  </a:cubicBezTo>
                  <a:lnTo>
                    <a:pt x="25933" y="1254833"/>
                  </a:lnTo>
                  <a:cubicBezTo>
                    <a:pt x="11611" y="1254833"/>
                    <a:pt x="0" y="1243222"/>
                    <a:pt x="0" y="1228899"/>
                  </a:cubicBezTo>
                  <a:lnTo>
                    <a:pt x="0" y="25933"/>
                  </a:lnTo>
                  <a:cubicBezTo>
                    <a:pt x="0" y="19055"/>
                    <a:pt x="2732" y="12459"/>
                    <a:pt x="7596" y="7596"/>
                  </a:cubicBezTo>
                  <a:cubicBezTo>
                    <a:pt x="12459" y="2732"/>
                    <a:pt x="19055" y="0"/>
                    <a:pt x="25933" y="0"/>
                  </a:cubicBezTo>
                  <a:close/>
                </a:path>
              </a:pathLst>
            </a:custGeom>
            <a:solidFill>
              <a:srgbClr val="FFFFFF"/>
            </a:solidFill>
            <a:ln w="6667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1006794" cy="13024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2951815" y="3360253"/>
            <a:ext cx="1066105" cy="1066105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1070A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1" indent="0" algn="ctr">
                <a:lnSpc>
                  <a:spcPts val="5141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4373756" y="3369690"/>
            <a:ext cx="1468090" cy="1577050"/>
          </a:xfrm>
          <a:custGeom>
            <a:avLst/>
            <a:gdLst/>
            <a:ahLst/>
            <a:cxnLst/>
            <a:rect l="l" t="t" r="r" b="b"/>
            <a:pathLst>
              <a:path w="1468090" h="1577050">
                <a:moveTo>
                  <a:pt x="0" y="0"/>
                </a:moveTo>
                <a:lnTo>
                  <a:pt x="1468091" y="0"/>
                </a:lnTo>
                <a:lnTo>
                  <a:pt x="1468091" y="1577051"/>
                </a:lnTo>
                <a:lnTo>
                  <a:pt x="0" y="157705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0" name="Group 10"/>
          <p:cNvGrpSpPr/>
          <p:nvPr/>
        </p:nvGrpSpPr>
        <p:grpSpPr>
          <a:xfrm>
            <a:off x="7768613" y="3097048"/>
            <a:ext cx="3283874" cy="4092904"/>
            <a:chOff x="0" y="0"/>
            <a:chExt cx="1006794" cy="125483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006794" cy="1254833"/>
            </a:xfrm>
            <a:custGeom>
              <a:avLst/>
              <a:gdLst/>
              <a:ahLst/>
              <a:cxnLst/>
              <a:rect l="l" t="t" r="r" b="b"/>
              <a:pathLst>
                <a:path w="1006794" h="1254833">
                  <a:moveTo>
                    <a:pt x="25933" y="0"/>
                  </a:moveTo>
                  <a:lnTo>
                    <a:pt x="980861" y="0"/>
                  </a:lnTo>
                  <a:cubicBezTo>
                    <a:pt x="987739" y="0"/>
                    <a:pt x="994335" y="2732"/>
                    <a:pt x="999198" y="7596"/>
                  </a:cubicBezTo>
                  <a:cubicBezTo>
                    <a:pt x="1004062" y="12459"/>
                    <a:pt x="1006794" y="19055"/>
                    <a:pt x="1006794" y="25933"/>
                  </a:cubicBezTo>
                  <a:lnTo>
                    <a:pt x="1006794" y="1228899"/>
                  </a:lnTo>
                  <a:cubicBezTo>
                    <a:pt x="1006794" y="1243222"/>
                    <a:pt x="995183" y="1254833"/>
                    <a:pt x="980861" y="1254833"/>
                  </a:cubicBezTo>
                  <a:lnTo>
                    <a:pt x="25933" y="1254833"/>
                  </a:lnTo>
                  <a:cubicBezTo>
                    <a:pt x="11611" y="1254833"/>
                    <a:pt x="0" y="1243222"/>
                    <a:pt x="0" y="1228899"/>
                  </a:cubicBezTo>
                  <a:lnTo>
                    <a:pt x="0" y="25933"/>
                  </a:lnTo>
                  <a:cubicBezTo>
                    <a:pt x="0" y="19055"/>
                    <a:pt x="2732" y="12459"/>
                    <a:pt x="7596" y="7596"/>
                  </a:cubicBezTo>
                  <a:cubicBezTo>
                    <a:pt x="12459" y="2732"/>
                    <a:pt x="19055" y="0"/>
                    <a:pt x="25933" y="0"/>
                  </a:cubicBezTo>
                  <a:close/>
                </a:path>
              </a:pathLst>
            </a:custGeom>
            <a:solidFill>
              <a:srgbClr val="FFFFFF"/>
            </a:solidFill>
            <a:ln w="6667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47625"/>
              <a:ext cx="1006794" cy="13024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0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7254563" y="3360253"/>
            <a:ext cx="1066105" cy="1066105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1070A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1" indent="0" algn="ctr">
                <a:lnSpc>
                  <a:spcPts val="5141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2052311" y="3097048"/>
            <a:ext cx="3283874" cy="4092904"/>
            <a:chOff x="0" y="0"/>
            <a:chExt cx="1006794" cy="1254832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006794" cy="1254833"/>
            </a:xfrm>
            <a:custGeom>
              <a:avLst/>
              <a:gdLst/>
              <a:ahLst/>
              <a:cxnLst/>
              <a:rect l="l" t="t" r="r" b="b"/>
              <a:pathLst>
                <a:path w="1006794" h="1254833">
                  <a:moveTo>
                    <a:pt x="25933" y="0"/>
                  </a:moveTo>
                  <a:lnTo>
                    <a:pt x="980861" y="0"/>
                  </a:lnTo>
                  <a:cubicBezTo>
                    <a:pt x="987739" y="0"/>
                    <a:pt x="994335" y="2732"/>
                    <a:pt x="999198" y="7596"/>
                  </a:cubicBezTo>
                  <a:cubicBezTo>
                    <a:pt x="1004062" y="12459"/>
                    <a:pt x="1006794" y="19055"/>
                    <a:pt x="1006794" y="25933"/>
                  </a:cubicBezTo>
                  <a:lnTo>
                    <a:pt x="1006794" y="1228899"/>
                  </a:lnTo>
                  <a:cubicBezTo>
                    <a:pt x="1006794" y="1243222"/>
                    <a:pt x="995183" y="1254833"/>
                    <a:pt x="980861" y="1254833"/>
                  </a:cubicBezTo>
                  <a:lnTo>
                    <a:pt x="25933" y="1254833"/>
                  </a:lnTo>
                  <a:cubicBezTo>
                    <a:pt x="11611" y="1254833"/>
                    <a:pt x="0" y="1243222"/>
                    <a:pt x="0" y="1228899"/>
                  </a:cubicBezTo>
                  <a:lnTo>
                    <a:pt x="0" y="25933"/>
                  </a:lnTo>
                  <a:cubicBezTo>
                    <a:pt x="0" y="19055"/>
                    <a:pt x="2732" y="12459"/>
                    <a:pt x="7596" y="7596"/>
                  </a:cubicBezTo>
                  <a:cubicBezTo>
                    <a:pt x="12459" y="2732"/>
                    <a:pt x="19055" y="0"/>
                    <a:pt x="25933" y="0"/>
                  </a:cubicBezTo>
                  <a:close/>
                </a:path>
              </a:pathLst>
            </a:custGeom>
            <a:solidFill>
              <a:srgbClr val="FFFFFF"/>
            </a:solidFill>
            <a:ln w="6667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47625"/>
              <a:ext cx="1006794" cy="13024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0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1538262" y="3360253"/>
            <a:ext cx="1066105" cy="1066105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1070A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1" indent="0" algn="ctr">
                <a:lnSpc>
                  <a:spcPts val="5141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2" name="Freeform 22"/>
          <p:cNvSpPr/>
          <p:nvPr/>
        </p:nvSpPr>
        <p:spPr>
          <a:xfrm>
            <a:off x="8922512" y="3369690"/>
            <a:ext cx="1287446" cy="1577050"/>
          </a:xfrm>
          <a:custGeom>
            <a:avLst/>
            <a:gdLst/>
            <a:ahLst/>
            <a:cxnLst/>
            <a:rect l="l" t="t" r="r" b="b"/>
            <a:pathLst>
              <a:path w="1287446" h="1577050">
                <a:moveTo>
                  <a:pt x="0" y="0"/>
                </a:moveTo>
                <a:lnTo>
                  <a:pt x="1287446" y="0"/>
                </a:lnTo>
                <a:lnTo>
                  <a:pt x="1287446" y="1577051"/>
                </a:lnTo>
                <a:lnTo>
                  <a:pt x="0" y="157705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Freeform 23"/>
          <p:cNvSpPr/>
          <p:nvPr/>
        </p:nvSpPr>
        <p:spPr>
          <a:xfrm>
            <a:off x="13086769" y="3424821"/>
            <a:ext cx="1214958" cy="1386363"/>
          </a:xfrm>
          <a:custGeom>
            <a:avLst/>
            <a:gdLst/>
            <a:ahLst/>
            <a:cxnLst/>
            <a:rect l="l" t="t" r="r" b="b"/>
            <a:pathLst>
              <a:path w="1214958" h="1386363">
                <a:moveTo>
                  <a:pt x="0" y="0"/>
                </a:moveTo>
                <a:lnTo>
                  <a:pt x="1214958" y="0"/>
                </a:lnTo>
                <a:lnTo>
                  <a:pt x="1214958" y="1386362"/>
                </a:lnTo>
                <a:lnTo>
                  <a:pt x="0" y="138636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Freeform 24"/>
          <p:cNvSpPr/>
          <p:nvPr/>
        </p:nvSpPr>
        <p:spPr>
          <a:xfrm>
            <a:off x="-2154839" y="5483634"/>
            <a:ext cx="6367078" cy="5335932"/>
          </a:xfrm>
          <a:custGeom>
            <a:avLst/>
            <a:gdLst/>
            <a:ahLst/>
            <a:cxnLst/>
            <a:rect l="l" t="t" r="r" b="b"/>
            <a:pathLst>
              <a:path w="6367078" h="5335932">
                <a:moveTo>
                  <a:pt x="0" y="0"/>
                </a:moveTo>
                <a:lnTo>
                  <a:pt x="6367078" y="0"/>
                </a:lnTo>
                <a:lnTo>
                  <a:pt x="6367078" y="5335932"/>
                </a:lnTo>
                <a:lnTo>
                  <a:pt x="0" y="533593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5" name="Freeform 25"/>
          <p:cNvSpPr/>
          <p:nvPr/>
        </p:nvSpPr>
        <p:spPr>
          <a:xfrm>
            <a:off x="14076256" y="7189952"/>
            <a:ext cx="5261408" cy="3309904"/>
          </a:xfrm>
          <a:custGeom>
            <a:avLst/>
            <a:gdLst/>
            <a:ahLst/>
            <a:cxnLst/>
            <a:rect l="l" t="t" r="r" b="b"/>
            <a:pathLst>
              <a:path w="5261408" h="3309904">
                <a:moveTo>
                  <a:pt x="0" y="0"/>
                </a:moveTo>
                <a:lnTo>
                  <a:pt x="5261408" y="0"/>
                </a:lnTo>
                <a:lnTo>
                  <a:pt x="5261408" y="3309904"/>
                </a:lnTo>
                <a:lnTo>
                  <a:pt x="0" y="330990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6" name="TextBox 26"/>
          <p:cNvSpPr txBox="1"/>
          <p:nvPr/>
        </p:nvSpPr>
        <p:spPr>
          <a:xfrm>
            <a:off x="1560081" y="422910"/>
            <a:ext cx="15167838" cy="10869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865"/>
              </a:lnSpc>
              <a:spcBef>
                <a:spcPct val="0"/>
              </a:spcBef>
            </a:pPr>
            <a:r>
              <a:rPr lang="en-US" sz="6332">
                <a:solidFill>
                  <a:srgbClr val="01070A"/>
                </a:solidFill>
                <a:latin typeface="Fraunces Bold"/>
              </a:rPr>
              <a:t>Kỹ thuật áp dụng nghiên cứu từ khóa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3655580" y="5378859"/>
            <a:ext cx="2904442" cy="1471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01070A"/>
                </a:solidFill>
                <a:latin typeface="Nunito Sans Condensed"/>
              </a:rPr>
              <a:t>Phân tích </a:t>
            </a:r>
          </a:p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01070A"/>
                </a:solidFill>
                <a:latin typeface="Nunito Sans Condensed"/>
              </a:rPr>
              <a:t>từ khoá của </a:t>
            </a:r>
          </a:p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01070A"/>
                </a:solidFill>
                <a:latin typeface="Nunito Sans Condensed"/>
              </a:rPr>
              <a:t>khách hàng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2966040" y="3559119"/>
            <a:ext cx="999650" cy="785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596"/>
              </a:lnSpc>
              <a:spcBef>
                <a:spcPct val="0"/>
              </a:spcBef>
            </a:pPr>
            <a:r>
              <a:rPr lang="en-US" sz="4712">
                <a:solidFill>
                  <a:srgbClr val="FFFFFF"/>
                </a:solidFill>
                <a:latin typeface="Carelia"/>
              </a:rPr>
              <a:t>01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7287791" y="3559119"/>
            <a:ext cx="999650" cy="785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596"/>
              </a:lnSpc>
              <a:spcBef>
                <a:spcPct val="0"/>
              </a:spcBef>
            </a:pPr>
            <a:r>
              <a:rPr lang="en-US" sz="4712">
                <a:solidFill>
                  <a:srgbClr val="FFFFFF"/>
                </a:solidFill>
                <a:latin typeface="Carelia"/>
              </a:rPr>
              <a:t>02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1571490" y="3559119"/>
            <a:ext cx="999650" cy="785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596"/>
              </a:lnSpc>
              <a:spcBef>
                <a:spcPct val="0"/>
              </a:spcBef>
            </a:pPr>
            <a:r>
              <a:rPr lang="en-US" sz="4712">
                <a:solidFill>
                  <a:srgbClr val="FFFFFF"/>
                </a:solidFill>
                <a:latin typeface="Carelia"/>
              </a:rPr>
              <a:t>03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7958329" y="5640796"/>
            <a:ext cx="2904442" cy="976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01070A"/>
                </a:solidFill>
                <a:latin typeface="Nunito Sans Condensed"/>
              </a:rPr>
              <a:t>Phân tích </a:t>
            </a:r>
          </a:p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01070A"/>
                </a:solidFill>
                <a:latin typeface="Nunito Sans Condensed"/>
              </a:rPr>
              <a:t>từ khóa đối thủ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2242027" y="5640796"/>
            <a:ext cx="2904442" cy="976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01070A"/>
                </a:solidFill>
                <a:latin typeface="Nunito Sans Condensed"/>
              </a:rPr>
              <a:t>Khám phá </a:t>
            </a:r>
          </a:p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01070A"/>
                </a:solidFill>
                <a:latin typeface="Nunito Sans Condensed"/>
              </a:rPr>
              <a:t>từ khóa dài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7069595" y="9411991"/>
            <a:ext cx="874709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1070A"/>
                </a:solidFill>
                <a:latin typeface="Nunito Sans Condensed"/>
              </a:rPr>
              <a:t>14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999048">
            <a:off x="5334918" y="3472117"/>
            <a:ext cx="2287365" cy="777704"/>
          </a:xfrm>
          <a:custGeom>
            <a:avLst/>
            <a:gdLst/>
            <a:ahLst/>
            <a:cxnLst/>
            <a:rect l="l" t="t" r="r" b="b"/>
            <a:pathLst>
              <a:path w="2287365" h="777704">
                <a:moveTo>
                  <a:pt x="0" y="0"/>
                </a:moveTo>
                <a:lnTo>
                  <a:pt x="2287364" y="0"/>
                </a:lnTo>
                <a:lnTo>
                  <a:pt x="2287364" y="777704"/>
                </a:lnTo>
                <a:lnTo>
                  <a:pt x="0" y="77770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8577078">
            <a:off x="12772805" y="5655510"/>
            <a:ext cx="2287365" cy="777704"/>
          </a:xfrm>
          <a:custGeom>
            <a:avLst/>
            <a:gdLst/>
            <a:ahLst/>
            <a:cxnLst/>
            <a:rect l="l" t="t" r="r" b="b"/>
            <a:pathLst>
              <a:path w="2287365" h="777704">
                <a:moveTo>
                  <a:pt x="0" y="0"/>
                </a:moveTo>
                <a:lnTo>
                  <a:pt x="2287365" y="0"/>
                </a:lnTo>
                <a:lnTo>
                  <a:pt x="2287365" y="777704"/>
                </a:lnTo>
                <a:lnTo>
                  <a:pt x="0" y="77770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10264312">
            <a:off x="7413728" y="7607697"/>
            <a:ext cx="2499242" cy="395335"/>
          </a:xfrm>
          <a:custGeom>
            <a:avLst/>
            <a:gdLst/>
            <a:ahLst/>
            <a:cxnLst/>
            <a:rect l="l" t="t" r="r" b="b"/>
            <a:pathLst>
              <a:path w="2499242" h="395335">
                <a:moveTo>
                  <a:pt x="0" y="0"/>
                </a:moveTo>
                <a:lnTo>
                  <a:pt x="2499242" y="0"/>
                </a:lnTo>
                <a:lnTo>
                  <a:pt x="2499242" y="395335"/>
                </a:lnTo>
                <a:lnTo>
                  <a:pt x="0" y="39533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-3587968" flipH="1">
            <a:off x="10708515" y="3083670"/>
            <a:ext cx="2043165" cy="1675395"/>
          </a:xfrm>
          <a:custGeom>
            <a:avLst/>
            <a:gdLst/>
            <a:ahLst/>
            <a:cxnLst/>
            <a:rect l="l" t="t" r="r" b="b"/>
            <a:pathLst>
              <a:path w="2043165" h="1675395">
                <a:moveTo>
                  <a:pt x="2043165" y="0"/>
                </a:moveTo>
                <a:lnTo>
                  <a:pt x="0" y="0"/>
                </a:lnTo>
                <a:lnTo>
                  <a:pt x="0" y="1675395"/>
                </a:lnTo>
                <a:lnTo>
                  <a:pt x="2043165" y="1675395"/>
                </a:lnTo>
                <a:lnTo>
                  <a:pt x="2043165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2359884" y="2898016"/>
            <a:ext cx="2797269" cy="2146933"/>
            <a:chOff x="0" y="0"/>
            <a:chExt cx="857607" cy="65822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57607" cy="658222"/>
            </a:xfrm>
            <a:custGeom>
              <a:avLst/>
              <a:gdLst/>
              <a:ahLst/>
              <a:cxnLst/>
              <a:rect l="l" t="t" r="r" b="b"/>
              <a:pathLst>
                <a:path w="857607" h="658222">
                  <a:moveTo>
                    <a:pt x="30444" y="0"/>
                  </a:moveTo>
                  <a:lnTo>
                    <a:pt x="827163" y="0"/>
                  </a:lnTo>
                  <a:cubicBezTo>
                    <a:pt x="835237" y="0"/>
                    <a:pt x="842981" y="3208"/>
                    <a:pt x="848690" y="8917"/>
                  </a:cubicBezTo>
                  <a:cubicBezTo>
                    <a:pt x="854400" y="14626"/>
                    <a:pt x="857607" y="22370"/>
                    <a:pt x="857607" y="30444"/>
                  </a:cubicBezTo>
                  <a:lnTo>
                    <a:pt x="857607" y="627778"/>
                  </a:lnTo>
                  <a:cubicBezTo>
                    <a:pt x="857607" y="644592"/>
                    <a:pt x="843977" y="658222"/>
                    <a:pt x="827163" y="658222"/>
                  </a:cubicBezTo>
                  <a:lnTo>
                    <a:pt x="30444" y="658222"/>
                  </a:lnTo>
                  <a:cubicBezTo>
                    <a:pt x="13630" y="658222"/>
                    <a:pt x="0" y="644592"/>
                    <a:pt x="0" y="627778"/>
                  </a:cubicBezTo>
                  <a:lnTo>
                    <a:pt x="0" y="30444"/>
                  </a:lnTo>
                  <a:cubicBezTo>
                    <a:pt x="0" y="13630"/>
                    <a:pt x="13630" y="0"/>
                    <a:pt x="30444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857607" cy="7058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0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 rot="-78655">
            <a:off x="2882255" y="2759138"/>
            <a:ext cx="1752527" cy="388742"/>
          </a:xfrm>
          <a:custGeom>
            <a:avLst/>
            <a:gdLst/>
            <a:ahLst/>
            <a:cxnLst/>
            <a:rect l="l" t="t" r="r" b="b"/>
            <a:pathLst>
              <a:path w="1752527" h="388742">
                <a:moveTo>
                  <a:pt x="0" y="0"/>
                </a:moveTo>
                <a:lnTo>
                  <a:pt x="1752527" y="0"/>
                </a:lnTo>
                <a:lnTo>
                  <a:pt x="1752527" y="388742"/>
                </a:lnTo>
                <a:lnTo>
                  <a:pt x="0" y="38874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2586604" y="3372237"/>
            <a:ext cx="2343828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1070A"/>
                </a:solidFill>
                <a:latin typeface="Fraunces Bold"/>
              </a:rPr>
              <a:t>Bước 1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553474" y="4086612"/>
            <a:ext cx="2410089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>
                <a:solidFill>
                  <a:srgbClr val="01070A"/>
                </a:solidFill>
                <a:latin typeface="Nunito Sans Condensed"/>
              </a:rPr>
              <a:t>Xác định chủ đề </a:t>
            </a:r>
          </a:p>
        </p:txBody>
      </p:sp>
      <p:sp>
        <p:nvSpPr>
          <p:cNvPr id="13" name="Freeform 13"/>
          <p:cNvSpPr/>
          <p:nvPr/>
        </p:nvSpPr>
        <p:spPr>
          <a:xfrm>
            <a:off x="7885772" y="2739142"/>
            <a:ext cx="2406419" cy="2745913"/>
          </a:xfrm>
          <a:custGeom>
            <a:avLst/>
            <a:gdLst/>
            <a:ahLst/>
            <a:cxnLst/>
            <a:rect l="l" t="t" r="r" b="b"/>
            <a:pathLst>
              <a:path w="2406419" h="2745913">
                <a:moveTo>
                  <a:pt x="0" y="0"/>
                </a:moveTo>
                <a:lnTo>
                  <a:pt x="2406419" y="0"/>
                </a:lnTo>
                <a:lnTo>
                  <a:pt x="2406419" y="2745913"/>
                </a:lnTo>
                <a:lnTo>
                  <a:pt x="0" y="274591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TextBox 14"/>
          <p:cNvSpPr txBox="1"/>
          <p:nvPr/>
        </p:nvSpPr>
        <p:spPr>
          <a:xfrm>
            <a:off x="8008090" y="3540598"/>
            <a:ext cx="2161783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1070A"/>
                </a:solidFill>
                <a:latin typeface="Fraunces Bold"/>
              </a:rPr>
              <a:t>Bước 2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090142" y="4185865"/>
            <a:ext cx="2107715" cy="976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>
                <a:solidFill>
                  <a:srgbClr val="01070A"/>
                </a:solidFill>
                <a:latin typeface="Nunito Sans Condensed"/>
              </a:rPr>
              <a:t>Phân tích </a:t>
            </a:r>
          </a:p>
          <a:p>
            <a:pPr algn="ctr">
              <a:lnSpc>
                <a:spcPts val="3920"/>
              </a:lnSpc>
            </a:pPr>
            <a:r>
              <a:rPr lang="en-US" sz="2800">
                <a:solidFill>
                  <a:srgbClr val="01070A"/>
                </a:solidFill>
                <a:latin typeface="Nunito Sans Condensed"/>
              </a:rPr>
              <a:t>đối thủ 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592992" y="422910"/>
            <a:ext cx="15102016" cy="10869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865"/>
              </a:lnSpc>
              <a:spcBef>
                <a:spcPct val="0"/>
              </a:spcBef>
            </a:pPr>
            <a:r>
              <a:rPr lang="en-US" sz="6332">
                <a:solidFill>
                  <a:srgbClr val="01070A"/>
                </a:solidFill>
                <a:latin typeface="Fraunces Bold"/>
              </a:rPr>
              <a:t>Quy trình phân tích từ khoá phù hợp</a:t>
            </a:r>
          </a:p>
        </p:txBody>
      </p:sp>
      <p:sp>
        <p:nvSpPr>
          <p:cNvPr id="17" name="Freeform 17"/>
          <p:cNvSpPr/>
          <p:nvPr/>
        </p:nvSpPr>
        <p:spPr>
          <a:xfrm>
            <a:off x="12967979" y="2041437"/>
            <a:ext cx="2872450" cy="3003512"/>
          </a:xfrm>
          <a:custGeom>
            <a:avLst/>
            <a:gdLst/>
            <a:ahLst/>
            <a:cxnLst/>
            <a:rect l="l" t="t" r="r" b="b"/>
            <a:pathLst>
              <a:path w="2872450" h="3003512">
                <a:moveTo>
                  <a:pt x="0" y="0"/>
                </a:moveTo>
                <a:lnTo>
                  <a:pt x="2872449" y="0"/>
                </a:lnTo>
                <a:lnTo>
                  <a:pt x="2872449" y="3003512"/>
                </a:lnTo>
                <a:lnTo>
                  <a:pt x="0" y="300351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TextBox 18"/>
          <p:cNvSpPr txBox="1"/>
          <p:nvPr/>
        </p:nvSpPr>
        <p:spPr>
          <a:xfrm>
            <a:off x="13406550" y="3486043"/>
            <a:ext cx="2130092" cy="976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>
                <a:solidFill>
                  <a:srgbClr val="01070A"/>
                </a:solidFill>
                <a:latin typeface="Nunito Sans Condensed"/>
              </a:rPr>
              <a:t>Phân tích &amp; khai phá 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3348979" y="2793972"/>
            <a:ext cx="2161783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1070A"/>
                </a:solidFill>
                <a:latin typeface="Fraunces Bold"/>
              </a:rPr>
              <a:t>Bước 3</a:t>
            </a:r>
          </a:p>
        </p:txBody>
      </p:sp>
      <p:sp>
        <p:nvSpPr>
          <p:cNvPr id="20" name="Freeform 20"/>
          <p:cNvSpPr/>
          <p:nvPr/>
        </p:nvSpPr>
        <p:spPr>
          <a:xfrm>
            <a:off x="9928506" y="5828341"/>
            <a:ext cx="2916635" cy="2906029"/>
          </a:xfrm>
          <a:custGeom>
            <a:avLst/>
            <a:gdLst/>
            <a:ahLst/>
            <a:cxnLst/>
            <a:rect l="l" t="t" r="r" b="b"/>
            <a:pathLst>
              <a:path w="2916635" h="2906029">
                <a:moveTo>
                  <a:pt x="0" y="0"/>
                </a:moveTo>
                <a:lnTo>
                  <a:pt x="2916635" y="0"/>
                </a:lnTo>
                <a:lnTo>
                  <a:pt x="2916635" y="2906029"/>
                </a:lnTo>
                <a:lnTo>
                  <a:pt x="0" y="2906029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TextBox 21"/>
          <p:cNvSpPr txBox="1"/>
          <p:nvPr/>
        </p:nvSpPr>
        <p:spPr>
          <a:xfrm>
            <a:off x="10299595" y="6998176"/>
            <a:ext cx="2193507" cy="976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>
                <a:solidFill>
                  <a:srgbClr val="01070A"/>
                </a:solidFill>
                <a:latin typeface="Nunito Sans Condensed"/>
              </a:rPr>
              <a:t>Lập danh sách từ khóa 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0299595" y="6306667"/>
            <a:ext cx="2161783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1070A"/>
                </a:solidFill>
                <a:latin typeface="Fraunces Bold"/>
              </a:rPr>
              <a:t>Bước 4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4360735" y="6328235"/>
            <a:ext cx="2836693" cy="2735257"/>
            <a:chOff x="0" y="0"/>
            <a:chExt cx="869694" cy="838595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69694" cy="838595"/>
            </a:xfrm>
            <a:custGeom>
              <a:avLst/>
              <a:gdLst/>
              <a:ahLst/>
              <a:cxnLst/>
              <a:rect l="l" t="t" r="r" b="b"/>
              <a:pathLst>
                <a:path w="869694" h="838595">
                  <a:moveTo>
                    <a:pt x="5458" y="0"/>
                  </a:moveTo>
                  <a:lnTo>
                    <a:pt x="864236" y="0"/>
                  </a:lnTo>
                  <a:cubicBezTo>
                    <a:pt x="867250" y="0"/>
                    <a:pt x="869694" y="2444"/>
                    <a:pt x="869694" y="5458"/>
                  </a:cubicBezTo>
                  <a:lnTo>
                    <a:pt x="869694" y="833137"/>
                  </a:lnTo>
                  <a:cubicBezTo>
                    <a:pt x="869694" y="836151"/>
                    <a:pt x="867250" y="838595"/>
                    <a:pt x="864236" y="838595"/>
                  </a:cubicBezTo>
                  <a:lnTo>
                    <a:pt x="5458" y="838595"/>
                  </a:lnTo>
                  <a:cubicBezTo>
                    <a:pt x="2444" y="838595"/>
                    <a:pt x="0" y="836151"/>
                    <a:pt x="0" y="833137"/>
                  </a:cubicBezTo>
                  <a:lnTo>
                    <a:pt x="0" y="5458"/>
                  </a:lnTo>
                  <a:cubicBezTo>
                    <a:pt x="0" y="2444"/>
                    <a:pt x="2444" y="0"/>
                    <a:pt x="5458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-47625"/>
              <a:ext cx="869694" cy="8862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0"/>
                </a:lnSpc>
              </a:pPr>
              <a:endParaRPr/>
            </a:p>
          </p:txBody>
        </p:sp>
      </p:grpSp>
      <p:sp>
        <p:nvSpPr>
          <p:cNvPr id="26" name="Freeform 26"/>
          <p:cNvSpPr/>
          <p:nvPr/>
        </p:nvSpPr>
        <p:spPr>
          <a:xfrm>
            <a:off x="5869517" y="6273674"/>
            <a:ext cx="585624" cy="813367"/>
          </a:xfrm>
          <a:custGeom>
            <a:avLst/>
            <a:gdLst/>
            <a:ahLst/>
            <a:cxnLst/>
            <a:rect l="l" t="t" r="r" b="b"/>
            <a:pathLst>
              <a:path w="585624" h="813367">
                <a:moveTo>
                  <a:pt x="0" y="0"/>
                </a:moveTo>
                <a:lnTo>
                  <a:pt x="585624" y="0"/>
                </a:lnTo>
                <a:lnTo>
                  <a:pt x="585624" y="813367"/>
                </a:lnTo>
                <a:lnTo>
                  <a:pt x="0" y="813367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7" name="TextBox 27"/>
          <p:cNvSpPr txBox="1"/>
          <p:nvPr/>
        </p:nvSpPr>
        <p:spPr>
          <a:xfrm>
            <a:off x="4360735" y="7757740"/>
            <a:ext cx="2823653" cy="976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>
                <a:solidFill>
                  <a:srgbClr val="01070A"/>
                </a:solidFill>
                <a:latin typeface="Nunito Sans Condensed"/>
              </a:rPr>
              <a:t>Phân bổ &amp; tối ưu từ khóa 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4698190" y="7130407"/>
            <a:ext cx="2161783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1070A"/>
                </a:solidFill>
                <a:latin typeface="Fraunces Bold"/>
              </a:rPr>
              <a:t>Bước 5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7069595" y="9411991"/>
            <a:ext cx="874709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1070A"/>
                </a:solidFill>
                <a:latin typeface="Nunito Sans Condensed"/>
              </a:rPr>
              <a:t>15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1979840" y="7612517"/>
            <a:ext cx="4349618" cy="3645199"/>
          </a:xfrm>
          <a:custGeom>
            <a:avLst/>
            <a:gdLst/>
            <a:ahLst/>
            <a:cxnLst/>
            <a:rect l="l" t="t" r="r" b="b"/>
            <a:pathLst>
              <a:path w="4349618" h="3645199">
                <a:moveTo>
                  <a:pt x="0" y="0"/>
                </a:moveTo>
                <a:lnTo>
                  <a:pt x="4349618" y="0"/>
                </a:lnTo>
                <a:lnTo>
                  <a:pt x="4349618" y="3645199"/>
                </a:lnTo>
                <a:lnTo>
                  <a:pt x="0" y="364519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6015877" y="8410150"/>
            <a:ext cx="3321787" cy="2089706"/>
          </a:xfrm>
          <a:custGeom>
            <a:avLst/>
            <a:gdLst/>
            <a:ahLst/>
            <a:cxnLst/>
            <a:rect l="l" t="t" r="r" b="b"/>
            <a:pathLst>
              <a:path w="3321787" h="2089706">
                <a:moveTo>
                  <a:pt x="0" y="0"/>
                </a:moveTo>
                <a:lnTo>
                  <a:pt x="3321787" y="0"/>
                </a:lnTo>
                <a:lnTo>
                  <a:pt x="3321787" y="2089706"/>
                </a:lnTo>
                <a:lnTo>
                  <a:pt x="0" y="208970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5427514" y="2800923"/>
            <a:ext cx="2868761" cy="3179658"/>
            <a:chOff x="0" y="0"/>
            <a:chExt cx="879526" cy="97484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79526" cy="974843"/>
            </a:xfrm>
            <a:custGeom>
              <a:avLst/>
              <a:gdLst/>
              <a:ahLst/>
              <a:cxnLst/>
              <a:rect l="l" t="t" r="r" b="b"/>
              <a:pathLst>
                <a:path w="879526" h="974843">
                  <a:moveTo>
                    <a:pt x="29686" y="0"/>
                  </a:moveTo>
                  <a:lnTo>
                    <a:pt x="849840" y="0"/>
                  </a:lnTo>
                  <a:cubicBezTo>
                    <a:pt x="866235" y="0"/>
                    <a:pt x="879526" y="13291"/>
                    <a:pt x="879526" y="29686"/>
                  </a:cubicBezTo>
                  <a:lnTo>
                    <a:pt x="879526" y="945157"/>
                  </a:lnTo>
                  <a:cubicBezTo>
                    <a:pt x="879526" y="961552"/>
                    <a:pt x="866235" y="974843"/>
                    <a:pt x="849840" y="974843"/>
                  </a:cubicBezTo>
                  <a:lnTo>
                    <a:pt x="29686" y="974843"/>
                  </a:lnTo>
                  <a:cubicBezTo>
                    <a:pt x="13291" y="974843"/>
                    <a:pt x="0" y="961552"/>
                    <a:pt x="0" y="945157"/>
                  </a:cubicBezTo>
                  <a:lnTo>
                    <a:pt x="0" y="29686"/>
                  </a:lnTo>
                  <a:cubicBezTo>
                    <a:pt x="0" y="13291"/>
                    <a:pt x="13291" y="0"/>
                    <a:pt x="29686" y="0"/>
                  </a:cubicBezTo>
                  <a:close/>
                </a:path>
              </a:pathLst>
            </a:custGeom>
            <a:solidFill>
              <a:srgbClr val="FFFFFF"/>
            </a:solidFill>
            <a:ln w="6667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79526" cy="10224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913464" y="3064129"/>
            <a:ext cx="1066105" cy="1066105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1070A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1" indent="0" algn="ctr">
                <a:lnSpc>
                  <a:spcPts val="5141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6151649" y="3094796"/>
            <a:ext cx="1420490" cy="1420490"/>
          </a:xfrm>
          <a:custGeom>
            <a:avLst/>
            <a:gdLst/>
            <a:ahLst/>
            <a:cxnLst/>
            <a:rect l="l" t="t" r="r" b="b"/>
            <a:pathLst>
              <a:path w="1420490" h="1420490">
                <a:moveTo>
                  <a:pt x="0" y="0"/>
                </a:moveTo>
                <a:lnTo>
                  <a:pt x="1420490" y="0"/>
                </a:lnTo>
                <a:lnTo>
                  <a:pt x="1420490" y="1420490"/>
                </a:lnTo>
                <a:lnTo>
                  <a:pt x="0" y="142049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5727926" y="4733076"/>
            <a:ext cx="2267937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01070A"/>
                </a:solidFill>
                <a:latin typeface="Nunito Sans Condensed"/>
              </a:rPr>
              <a:t>SEMrush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927689" y="3262995"/>
            <a:ext cx="999650" cy="785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596"/>
              </a:lnSpc>
              <a:spcBef>
                <a:spcPct val="0"/>
              </a:spcBef>
            </a:pPr>
            <a:r>
              <a:rPr lang="en-US" sz="4712">
                <a:solidFill>
                  <a:srgbClr val="FFFFFF"/>
                </a:solidFill>
                <a:latin typeface="Carelia"/>
              </a:rPr>
              <a:t>01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10017505" y="2800923"/>
            <a:ext cx="2868761" cy="3179658"/>
            <a:chOff x="0" y="0"/>
            <a:chExt cx="879526" cy="974843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79526" cy="974843"/>
            </a:xfrm>
            <a:custGeom>
              <a:avLst/>
              <a:gdLst/>
              <a:ahLst/>
              <a:cxnLst/>
              <a:rect l="l" t="t" r="r" b="b"/>
              <a:pathLst>
                <a:path w="879526" h="974843">
                  <a:moveTo>
                    <a:pt x="29686" y="0"/>
                  </a:moveTo>
                  <a:lnTo>
                    <a:pt x="849840" y="0"/>
                  </a:lnTo>
                  <a:cubicBezTo>
                    <a:pt x="866235" y="0"/>
                    <a:pt x="879526" y="13291"/>
                    <a:pt x="879526" y="29686"/>
                  </a:cubicBezTo>
                  <a:lnTo>
                    <a:pt x="879526" y="945157"/>
                  </a:lnTo>
                  <a:cubicBezTo>
                    <a:pt x="879526" y="961552"/>
                    <a:pt x="866235" y="974843"/>
                    <a:pt x="849840" y="974843"/>
                  </a:cubicBezTo>
                  <a:lnTo>
                    <a:pt x="29686" y="974843"/>
                  </a:lnTo>
                  <a:cubicBezTo>
                    <a:pt x="13291" y="974843"/>
                    <a:pt x="0" y="961552"/>
                    <a:pt x="0" y="945157"/>
                  </a:cubicBezTo>
                  <a:lnTo>
                    <a:pt x="0" y="29686"/>
                  </a:lnTo>
                  <a:cubicBezTo>
                    <a:pt x="0" y="13291"/>
                    <a:pt x="13291" y="0"/>
                    <a:pt x="29686" y="0"/>
                  </a:cubicBezTo>
                  <a:close/>
                </a:path>
              </a:pathLst>
            </a:custGeom>
            <a:solidFill>
              <a:srgbClr val="FFFFFF"/>
            </a:solidFill>
            <a:ln w="6667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879526" cy="10224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0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9503455" y="3064129"/>
            <a:ext cx="1066105" cy="1066105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1070A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1" indent="0" algn="ctr">
                <a:lnSpc>
                  <a:spcPts val="5141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10317917" y="4733076"/>
            <a:ext cx="2267937" cy="976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01070A"/>
                </a:solidFill>
                <a:latin typeface="Nunito Sans Condensed"/>
              </a:rPr>
              <a:t>SEO Review Tools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9517680" y="3262995"/>
            <a:ext cx="999650" cy="785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596"/>
              </a:lnSpc>
              <a:spcBef>
                <a:spcPct val="0"/>
              </a:spcBef>
            </a:pPr>
            <a:r>
              <a:rPr lang="en-US" sz="4712">
                <a:solidFill>
                  <a:srgbClr val="FFFFFF"/>
                </a:solidFill>
                <a:latin typeface="Carelia"/>
              </a:rPr>
              <a:t>02</a:t>
            </a:r>
          </a:p>
        </p:txBody>
      </p:sp>
      <p:sp>
        <p:nvSpPr>
          <p:cNvPr id="22" name="Freeform 22"/>
          <p:cNvSpPr/>
          <p:nvPr/>
        </p:nvSpPr>
        <p:spPr>
          <a:xfrm>
            <a:off x="10749427" y="3031848"/>
            <a:ext cx="1594134" cy="1594134"/>
          </a:xfrm>
          <a:custGeom>
            <a:avLst/>
            <a:gdLst/>
            <a:ahLst/>
            <a:cxnLst/>
            <a:rect l="l" t="t" r="r" b="b"/>
            <a:pathLst>
              <a:path w="1594134" h="1594134">
                <a:moveTo>
                  <a:pt x="0" y="0"/>
                </a:moveTo>
                <a:lnTo>
                  <a:pt x="1594134" y="0"/>
                </a:lnTo>
                <a:lnTo>
                  <a:pt x="1594134" y="1594134"/>
                </a:lnTo>
                <a:lnTo>
                  <a:pt x="0" y="159413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3" name="Group 23"/>
          <p:cNvGrpSpPr/>
          <p:nvPr/>
        </p:nvGrpSpPr>
        <p:grpSpPr>
          <a:xfrm>
            <a:off x="3736108" y="6295232"/>
            <a:ext cx="2868761" cy="3179658"/>
            <a:chOff x="0" y="0"/>
            <a:chExt cx="879526" cy="974843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79526" cy="974843"/>
            </a:xfrm>
            <a:custGeom>
              <a:avLst/>
              <a:gdLst/>
              <a:ahLst/>
              <a:cxnLst/>
              <a:rect l="l" t="t" r="r" b="b"/>
              <a:pathLst>
                <a:path w="879526" h="974843">
                  <a:moveTo>
                    <a:pt x="29686" y="0"/>
                  </a:moveTo>
                  <a:lnTo>
                    <a:pt x="849840" y="0"/>
                  </a:lnTo>
                  <a:cubicBezTo>
                    <a:pt x="866235" y="0"/>
                    <a:pt x="879526" y="13291"/>
                    <a:pt x="879526" y="29686"/>
                  </a:cubicBezTo>
                  <a:lnTo>
                    <a:pt x="879526" y="945157"/>
                  </a:lnTo>
                  <a:cubicBezTo>
                    <a:pt x="879526" y="961552"/>
                    <a:pt x="866235" y="974843"/>
                    <a:pt x="849840" y="974843"/>
                  </a:cubicBezTo>
                  <a:lnTo>
                    <a:pt x="29686" y="974843"/>
                  </a:lnTo>
                  <a:cubicBezTo>
                    <a:pt x="13291" y="974843"/>
                    <a:pt x="0" y="961552"/>
                    <a:pt x="0" y="945157"/>
                  </a:cubicBezTo>
                  <a:lnTo>
                    <a:pt x="0" y="29686"/>
                  </a:lnTo>
                  <a:cubicBezTo>
                    <a:pt x="0" y="13291"/>
                    <a:pt x="13291" y="0"/>
                    <a:pt x="29686" y="0"/>
                  </a:cubicBezTo>
                  <a:close/>
                </a:path>
              </a:pathLst>
            </a:custGeom>
            <a:solidFill>
              <a:srgbClr val="FFFFFF"/>
            </a:solidFill>
            <a:ln w="6667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-47625"/>
              <a:ext cx="879526" cy="10224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0"/>
                </a:lnSpc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3222058" y="6558438"/>
            <a:ext cx="1066105" cy="1066105"/>
            <a:chOff x="0" y="0"/>
            <a:chExt cx="812800" cy="8128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1070A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1" indent="0" algn="ctr">
                <a:lnSpc>
                  <a:spcPts val="5141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4036520" y="8265484"/>
            <a:ext cx="2267937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01070A"/>
                </a:solidFill>
                <a:latin typeface="Nunito Sans Condensed"/>
              </a:rPr>
              <a:t>Google Search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3236283" y="6757303"/>
            <a:ext cx="999650" cy="785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596"/>
              </a:lnSpc>
              <a:spcBef>
                <a:spcPct val="0"/>
              </a:spcBef>
            </a:pPr>
            <a:r>
              <a:rPr lang="en-US" sz="4712">
                <a:solidFill>
                  <a:srgbClr val="FFFFFF"/>
                </a:solidFill>
                <a:latin typeface="Carelia"/>
              </a:rPr>
              <a:t>03</a:t>
            </a:r>
          </a:p>
        </p:txBody>
      </p:sp>
      <p:sp>
        <p:nvSpPr>
          <p:cNvPr id="31" name="Freeform 31"/>
          <p:cNvSpPr/>
          <p:nvPr/>
        </p:nvSpPr>
        <p:spPr>
          <a:xfrm>
            <a:off x="4629053" y="6681746"/>
            <a:ext cx="1300389" cy="1260465"/>
          </a:xfrm>
          <a:custGeom>
            <a:avLst/>
            <a:gdLst/>
            <a:ahLst/>
            <a:cxnLst/>
            <a:rect l="l" t="t" r="r" b="b"/>
            <a:pathLst>
              <a:path w="1300389" h="1260465">
                <a:moveTo>
                  <a:pt x="0" y="0"/>
                </a:moveTo>
                <a:lnTo>
                  <a:pt x="1300389" y="0"/>
                </a:lnTo>
                <a:lnTo>
                  <a:pt x="1300389" y="1260465"/>
                </a:lnTo>
                <a:lnTo>
                  <a:pt x="0" y="126046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2" name="Group 32"/>
          <p:cNvGrpSpPr/>
          <p:nvPr/>
        </p:nvGrpSpPr>
        <p:grpSpPr>
          <a:xfrm>
            <a:off x="7966644" y="6275345"/>
            <a:ext cx="2868761" cy="3179658"/>
            <a:chOff x="0" y="0"/>
            <a:chExt cx="879526" cy="974843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879526" cy="974843"/>
            </a:xfrm>
            <a:custGeom>
              <a:avLst/>
              <a:gdLst/>
              <a:ahLst/>
              <a:cxnLst/>
              <a:rect l="l" t="t" r="r" b="b"/>
              <a:pathLst>
                <a:path w="879526" h="974843">
                  <a:moveTo>
                    <a:pt x="29686" y="0"/>
                  </a:moveTo>
                  <a:lnTo>
                    <a:pt x="849840" y="0"/>
                  </a:lnTo>
                  <a:cubicBezTo>
                    <a:pt x="866235" y="0"/>
                    <a:pt x="879526" y="13291"/>
                    <a:pt x="879526" y="29686"/>
                  </a:cubicBezTo>
                  <a:lnTo>
                    <a:pt x="879526" y="945157"/>
                  </a:lnTo>
                  <a:cubicBezTo>
                    <a:pt x="879526" y="961552"/>
                    <a:pt x="866235" y="974843"/>
                    <a:pt x="849840" y="974843"/>
                  </a:cubicBezTo>
                  <a:lnTo>
                    <a:pt x="29686" y="974843"/>
                  </a:lnTo>
                  <a:cubicBezTo>
                    <a:pt x="13291" y="974843"/>
                    <a:pt x="0" y="961552"/>
                    <a:pt x="0" y="945157"/>
                  </a:cubicBezTo>
                  <a:lnTo>
                    <a:pt x="0" y="29686"/>
                  </a:lnTo>
                  <a:cubicBezTo>
                    <a:pt x="0" y="13291"/>
                    <a:pt x="13291" y="0"/>
                    <a:pt x="29686" y="0"/>
                  </a:cubicBezTo>
                  <a:close/>
                </a:path>
              </a:pathLst>
            </a:custGeom>
            <a:solidFill>
              <a:srgbClr val="FFFFFF"/>
            </a:solidFill>
            <a:ln w="6667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0" y="-47625"/>
              <a:ext cx="879526" cy="10224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0"/>
                </a:lnSpc>
              </a:pPr>
              <a:endParaRPr/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7452594" y="6538551"/>
            <a:ext cx="1066105" cy="1066105"/>
            <a:chOff x="0" y="0"/>
            <a:chExt cx="812800" cy="812800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1070A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1" indent="0" algn="ctr">
                <a:lnSpc>
                  <a:spcPts val="5141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8" name="TextBox 38"/>
          <p:cNvSpPr txBox="1"/>
          <p:nvPr/>
        </p:nvSpPr>
        <p:spPr>
          <a:xfrm>
            <a:off x="8081381" y="8217023"/>
            <a:ext cx="2639287" cy="976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01070A"/>
                </a:solidFill>
                <a:latin typeface="Nunito Sans Condensed"/>
              </a:rPr>
              <a:t>Google Keyword Planner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7466819" y="6737417"/>
            <a:ext cx="999650" cy="785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596"/>
              </a:lnSpc>
              <a:spcBef>
                <a:spcPct val="0"/>
              </a:spcBef>
            </a:pPr>
            <a:r>
              <a:rPr lang="en-US" sz="4712">
                <a:solidFill>
                  <a:srgbClr val="FFFFFF"/>
                </a:solidFill>
                <a:latin typeface="Carelia"/>
              </a:rPr>
              <a:t>04</a:t>
            </a:r>
          </a:p>
        </p:txBody>
      </p:sp>
      <p:sp>
        <p:nvSpPr>
          <p:cNvPr id="40" name="Freeform 40"/>
          <p:cNvSpPr/>
          <p:nvPr/>
        </p:nvSpPr>
        <p:spPr>
          <a:xfrm>
            <a:off x="8542714" y="6402057"/>
            <a:ext cx="1716623" cy="1716623"/>
          </a:xfrm>
          <a:custGeom>
            <a:avLst/>
            <a:gdLst/>
            <a:ahLst/>
            <a:cxnLst/>
            <a:rect l="l" t="t" r="r" b="b"/>
            <a:pathLst>
              <a:path w="1716623" h="1716623">
                <a:moveTo>
                  <a:pt x="0" y="0"/>
                </a:moveTo>
                <a:lnTo>
                  <a:pt x="1716622" y="0"/>
                </a:lnTo>
                <a:lnTo>
                  <a:pt x="1716622" y="1716623"/>
                </a:lnTo>
                <a:lnTo>
                  <a:pt x="0" y="171662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17225" t="-17828" r="-12726" b="-12123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1" name="Group 41"/>
          <p:cNvGrpSpPr/>
          <p:nvPr/>
        </p:nvGrpSpPr>
        <p:grpSpPr>
          <a:xfrm>
            <a:off x="12197180" y="6295232"/>
            <a:ext cx="2868761" cy="3159771"/>
            <a:chOff x="0" y="0"/>
            <a:chExt cx="879526" cy="968746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879526" cy="968746"/>
            </a:xfrm>
            <a:custGeom>
              <a:avLst/>
              <a:gdLst/>
              <a:ahLst/>
              <a:cxnLst/>
              <a:rect l="l" t="t" r="r" b="b"/>
              <a:pathLst>
                <a:path w="879526" h="968746">
                  <a:moveTo>
                    <a:pt x="29686" y="0"/>
                  </a:moveTo>
                  <a:lnTo>
                    <a:pt x="849840" y="0"/>
                  </a:lnTo>
                  <a:cubicBezTo>
                    <a:pt x="866235" y="0"/>
                    <a:pt x="879526" y="13291"/>
                    <a:pt x="879526" y="29686"/>
                  </a:cubicBezTo>
                  <a:lnTo>
                    <a:pt x="879526" y="939060"/>
                  </a:lnTo>
                  <a:cubicBezTo>
                    <a:pt x="879526" y="955455"/>
                    <a:pt x="866235" y="968746"/>
                    <a:pt x="849840" y="968746"/>
                  </a:cubicBezTo>
                  <a:lnTo>
                    <a:pt x="29686" y="968746"/>
                  </a:lnTo>
                  <a:cubicBezTo>
                    <a:pt x="13291" y="968746"/>
                    <a:pt x="0" y="955455"/>
                    <a:pt x="0" y="939060"/>
                  </a:cubicBezTo>
                  <a:lnTo>
                    <a:pt x="0" y="29686"/>
                  </a:lnTo>
                  <a:cubicBezTo>
                    <a:pt x="0" y="13291"/>
                    <a:pt x="13291" y="0"/>
                    <a:pt x="29686" y="0"/>
                  </a:cubicBezTo>
                  <a:close/>
                </a:path>
              </a:pathLst>
            </a:custGeom>
            <a:solidFill>
              <a:srgbClr val="FFFFFF"/>
            </a:solidFill>
            <a:ln w="6667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TextBox 43"/>
            <p:cNvSpPr txBox="1"/>
            <p:nvPr/>
          </p:nvSpPr>
          <p:spPr>
            <a:xfrm>
              <a:off x="0" y="-47625"/>
              <a:ext cx="879526" cy="10163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0"/>
                </a:lnSpc>
              </a:pPr>
              <a:endParaRPr/>
            </a:p>
          </p:txBody>
        </p:sp>
      </p:grpSp>
      <p:grpSp>
        <p:nvGrpSpPr>
          <p:cNvPr id="44" name="Group 44"/>
          <p:cNvGrpSpPr/>
          <p:nvPr/>
        </p:nvGrpSpPr>
        <p:grpSpPr>
          <a:xfrm>
            <a:off x="11683131" y="6558438"/>
            <a:ext cx="1066105" cy="1066105"/>
            <a:chOff x="0" y="0"/>
            <a:chExt cx="812800" cy="812800"/>
          </a:xfrm>
        </p:grpSpPr>
        <p:sp>
          <p:nvSpPr>
            <p:cNvPr id="45" name="Freeform 4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1070A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TextBox 46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1" indent="0" algn="ctr">
                <a:lnSpc>
                  <a:spcPts val="5141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47" name="TextBox 47"/>
          <p:cNvSpPr txBox="1"/>
          <p:nvPr/>
        </p:nvSpPr>
        <p:spPr>
          <a:xfrm>
            <a:off x="12488068" y="8236909"/>
            <a:ext cx="2267937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01070A"/>
                </a:solidFill>
                <a:latin typeface="Nunito Sans Condensed"/>
              </a:rPr>
              <a:t>Google Trends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11697356" y="6757303"/>
            <a:ext cx="999650" cy="785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596"/>
              </a:lnSpc>
              <a:spcBef>
                <a:spcPct val="0"/>
              </a:spcBef>
            </a:pPr>
            <a:r>
              <a:rPr lang="en-US" sz="4712">
                <a:solidFill>
                  <a:srgbClr val="FFFFFF"/>
                </a:solidFill>
                <a:latin typeface="Carelia"/>
              </a:rPr>
              <a:t>05</a:t>
            </a:r>
          </a:p>
        </p:txBody>
      </p:sp>
      <p:sp>
        <p:nvSpPr>
          <p:cNvPr id="49" name="Freeform 49"/>
          <p:cNvSpPr/>
          <p:nvPr/>
        </p:nvSpPr>
        <p:spPr>
          <a:xfrm>
            <a:off x="12822925" y="6657549"/>
            <a:ext cx="1835723" cy="1380047"/>
          </a:xfrm>
          <a:custGeom>
            <a:avLst/>
            <a:gdLst/>
            <a:ahLst/>
            <a:cxnLst/>
            <a:rect l="l" t="t" r="r" b="b"/>
            <a:pathLst>
              <a:path w="1835723" h="1380047">
                <a:moveTo>
                  <a:pt x="0" y="0"/>
                </a:moveTo>
                <a:lnTo>
                  <a:pt x="1835723" y="0"/>
                </a:lnTo>
                <a:lnTo>
                  <a:pt x="1835723" y="1380047"/>
                </a:lnTo>
                <a:lnTo>
                  <a:pt x="0" y="1380047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19658" t="-40433" r="-17531" b="-4205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0" name="TextBox 50"/>
          <p:cNvSpPr txBox="1"/>
          <p:nvPr/>
        </p:nvSpPr>
        <p:spPr>
          <a:xfrm>
            <a:off x="2629675" y="422910"/>
            <a:ext cx="13028650" cy="10869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865"/>
              </a:lnSpc>
              <a:spcBef>
                <a:spcPct val="0"/>
              </a:spcBef>
            </a:pPr>
            <a:r>
              <a:rPr lang="en-US" sz="6332">
                <a:solidFill>
                  <a:srgbClr val="01070A"/>
                </a:solidFill>
                <a:latin typeface="Fraunces Bold"/>
              </a:rPr>
              <a:t>Công cụ hỗ trợ phân tích từ khoá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17068800" y="9515283"/>
            <a:ext cx="874709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dirty="0">
                <a:solidFill>
                  <a:schemeClr val="bg1"/>
                </a:solidFill>
                <a:latin typeface="Nunito Sans Condensed"/>
              </a:rPr>
              <a:t>16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1791450" y="7631322"/>
            <a:ext cx="5939287" cy="4114800"/>
          </a:xfrm>
          <a:custGeom>
            <a:avLst/>
            <a:gdLst/>
            <a:ahLst/>
            <a:cxnLst/>
            <a:rect l="l" t="t" r="r" b="b"/>
            <a:pathLst>
              <a:path w="5939287" h="4114800">
                <a:moveTo>
                  <a:pt x="0" y="0"/>
                </a:moveTo>
                <a:lnTo>
                  <a:pt x="5939287" y="0"/>
                </a:lnTo>
                <a:lnTo>
                  <a:pt x="593928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326831" y="2292728"/>
            <a:ext cx="5725478" cy="6174535"/>
            <a:chOff x="0" y="0"/>
            <a:chExt cx="7633970" cy="823271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7633970" cy="8232713"/>
            </a:xfrm>
            <a:custGeom>
              <a:avLst/>
              <a:gdLst/>
              <a:ahLst/>
              <a:cxnLst/>
              <a:rect l="l" t="t" r="r" b="b"/>
              <a:pathLst>
                <a:path w="7633970" h="8232713">
                  <a:moveTo>
                    <a:pt x="0" y="0"/>
                  </a:moveTo>
                  <a:lnTo>
                    <a:pt x="7633970" y="0"/>
                  </a:lnTo>
                  <a:lnTo>
                    <a:pt x="7633970" y="8232713"/>
                  </a:lnTo>
                  <a:lnTo>
                    <a:pt x="0" y="82327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2110035" y="1297584"/>
              <a:ext cx="3413899" cy="943478"/>
            </a:xfrm>
            <a:custGeom>
              <a:avLst/>
              <a:gdLst/>
              <a:ahLst/>
              <a:cxnLst/>
              <a:rect l="l" t="t" r="r" b="b"/>
              <a:pathLst>
                <a:path w="3413899" h="943478">
                  <a:moveTo>
                    <a:pt x="0" y="0"/>
                  </a:moveTo>
                  <a:lnTo>
                    <a:pt x="3413900" y="0"/>
                  </a:lnTo>
                  <a:lnTo>
                    <a:pt x="3413900" y="943478"/>
                  </a:lnTo>
                  <a:lnTo>
                    <a:pt x="0" y="9434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1880013" y="1051773"/>
              <a:ext cx="3873945" cy="13779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2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01070A"/>
                  </a:solidFill>
                  <a:latin typeface="Fraunces Bold"/>
                </a:rPr>
                <a:t>Từ khóa thương hiệu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767124" y="3116020"/>
              <a:ext cx="4099721" cy="19435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04521" lvl="1" indent="-302261" algn="l">
                <a:lnSpc>
                  <a:spcPts val="3920"/>
                </a:lnSpc>
                <a:buFont typeface="Arial"/>
                <a:buChar char="•"/>
              </a:pPr>
              <a:r>
                <a:rPr lang="en-US" sz="2800">
                  <a:solidFill>
                    <a:srgbClr val="01070A"/>
                  </a:solidFill>
                  <a:latin typeface="Nunito Sans Condensed"/>
                </a:rPr>
                <a:t>PhukienUIT</a:t>
              </a:r>
            </a:p>
            <a:p>
              <a:pPr marL="604521" lvl="1" indent="-302261" algn="l">
                <a:lnSpc>
                  <a:spcPts val="3920"/>
                </a:lnSpc>
                <a:buFont typeface="Arial"/>
                <a:buChar char="•"/>
              </a:pPr>
              <a:r>
                <a:rPr lang="en-US" sz="2800">
                  <a:solidFill>
                    <a:srgbClr val="01070A"/>
                  </a:solidFill>
                  <a:latin typeface="Nunito Sans Condensed"/>
                </a:rPr>
                <a:t>Phụ kiện UIT</a:t>
              </a:r>
            </a:p>
            <a:p>
              <a:pPr marL="604521" lvl="1" indent="-302261" algn="l">
                <a:lnSpc>
                  <a:spcPts val="3920"/>
                </a:lnSpc>
                <a:buFont typeface="Arial"/>
                <a:buChar char="•"/>
              </a:pPr>
              <a:r>
                <a:rPr lang="en-US" sz="2800">
                  <a:solidFill>
                    <a:srgbClr val="01070A"/>
                  </a:solidFill>
                  <a:latin typeface="Nunito Sans Condensed"/>
                </a:rPr>
                <a:t>UIT – Phụ kiện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6307254" y="2292728"/>
            <a:ext cx="5725402" cy="6174453"/>
            <a:chOff x="0" y="0"/>
            <a:chExt cx="7633869" cy="823260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7633869" cy="8232604"/>
            </a:xfrm>
            <a:custGeom>
              <a:avLst/>
              <a:gdLst/>
              <a:ahLst/>
              <a:cxnLst/>
              <a:rect l="l" t="t" r="r" b="b"/>
              <a:pathLst>
                <a:path w="7633869" h="8232604">
                  <a:moveTo>
                    <a:pt x="0" y="0"/>
                  </a:moveTo>
                  <a:lnTo>
                    <a:pt x="7633869" y="0"/>
                  </a:lnTo>
                  <a:lnTo>
                    <a:pt x="7633869" y="8232604"/>
                  </a:lnTo>
                  <a:lnTo>
                    <a:pt x="0" y="82326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2023015" y="1297584"/>
              <a:ext cx="3413899" cy="943478"/>
            </a:xfrm>
            <a:custGeom>
              <a:avLst/>
              <a:gdLst/>
              <a:ahLst/>
              <a:cxnLst/>
              <a:rect l="l" t="t" r="r" b="b"/>
              <a:pathLst>
                <a:path w="3413899" h="943478">
                  <a:moveTo>
                    <a:pt x="0" y="0"/>
                  </a:moveTo>
                  <a:lnTo>
                    <a:pt x="3413899" y="0"/>
                  </a:lnTo>
                  <a:lnTo>
                    <a:pt x="3413899" y="943478"/>
                  </a:lnTo>
                  <a:lnTo>
                    <a:pt x="0" y="9434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75181" y="2720962"/>
              <a:ext cx="7426106" cy="52455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04519" lvl="1" indent="-302260" algn="l">
                <a:lnSpc>
                  <a:spcPts val="3919"/>
                </a:lnSpc>
                <a:buFont typeface="Arial"/>
                <a:buChar char="•"/>
              </a:pPr>
              <a:r>
                <a:rPr lang="en-US" sz="2799">
                  <a:solidFill>
                    <a:srgbClr val="01070A"/>
                  </a:solidFill>
                  <a:latin typeface="Nunito Sans Condensed"/>
                </a:rPr>
                <a:t>Thông tin về PhukienUIT</a:t>
              </a:r>
            </a:p>
            <a:p>
              <a:pPr marL="604519" lvl="1" indent="-302260" algn="l">
                <a:lnSpc>
                  <a:spcPts val="3919"/>
                </a:lnSpc>
                <a:buFont typeface="Arial"/>
                <a:buChar char="•"/>
              </a:pPr>
              <a:r>
                <a:rPr lang="en-US" sz="2799">
                  <a:solidFill>
                    <a:srgbClr val="01070A"/>
                  </a:solidFill>
                  <a:latin typeface="Nunito Sans Condensed"/>
                </a:rPr>
                <a:t>Thông tin balo k16</a:t>
              </a:r>
            </a:p>
            <a:p>
              <a:pPr marL="604519" lvl="1" indent="-302260" algn="l">
                <a:lnSpc>
                  <a:spcPts val="3919"/>
                </a:lnSpc>
                <a:buFont typeface="Arial"/>
                <a:buChar char="•"/>
              </a:pPr>
              <a:r>
                <a:rPr lang="en-US" sz="2799">
                  <a:solidFill>
                    <a:srgbClr val="01070A"/>
                  </a:solidFill>
                  <a:latin typeface="Nunito Sans Condensed"/>
                </a:rPr>
                <a:t>Thông tin balo k18</a:t>
              </a:r>
            </a:p>
            <a:p>
              <a:pPr marL="604519" lvl="1" indent="-302260" algn="l">
                <a:lnSpc>
                  <a:spcPts val="3919"/>
                </a:lnSpc>
                <a:buFont typeface="Arial"/>
                <a:buChar char="•"/>
              </a:pPr>
              <a:r>
                <a:rPr lang="en-US" sz="2799">
                  <a:solidFill>
                    <a:srgbClr val="01070A"/>
                  </a:solidFill>
                  <a:latin typeface="Nunito Sans Condensed"/>
                </a:rPr>
                <a:t>Thông tin dây đeo UIT</a:t>
              </a:r>
            </a:p>
            <a:p>
              <a:pPr marL="604519" lvl="1" indent="-302260" algn="l">
                <a:lnSpc>
                  <a:spcPts val="3919"/>
                </a:lnSpc>
                <a:buFont typeface="Arial"/>
                <a:buChar char="•"/>
              </a:pPr>
              <a:r>
                <a:rPr lang="en-US" sz="2799">
                  <a:solidFill>
                    <a:srgbClr val="01070A"/>
                  </a:solidFill>
                  <a:latin typeface="Nunito Sans Condensed"/>
                </a:rPr>
                <a:t>Thông tin dây đeo khoa mạng</a:t>
              </a:r>
            </a:p>
            <a:p>
              <a:pPr marL="604519" lvl="1" indent="-302260" algn="l">
                <a:lnSpc>
                  <a:spcPts val="3919"/>
                </a:lnSpc>
                <a:buFont typeface="Arial"/>
                <a:buChar char="•"/>
              </a:pPr>
              <a:r>
                <a:rPr lang="en-US" sz="2799">
                  <a:solidFill>
                    <a:srgbClr val="01070A"/>
                  </a:solidFill>
                  <a:latin typeface="Nunito Sans Condensed"/>
                </a:rPr>
                <a:t>Dây đeo thẻ sinh viên làng đại học</a:t>
              </a:r>
            </a:p>
            <a:p>
              <a:pPr marL="604519" lvl="1" indent="-302260" algn="l">
                <a:lnSpc>
                  <a:spcPts val="3919"/>
                </a:lnSpc>
                <a:buFont typeface="Arial"/>
                <a:buChar char="•"/>
              </a:pPr>
              <a:r>
                <a:rPr lang="en-US" sz="2799">
                  <a:solidFill>
                    <a:srgbClr val="01070A"/>
                  </a:solidFill>
                  <a:latin typeface="Nunito Sans Condensed"/>
                </a:rPr>
                <a:t>Đồ dùng học tập UIT</a:t>
              </a:r>
            </a:p>
            <a:p>
              <a:pPr marL="604519" lvl="1" indent="-302260" algn="l">
                <a:lnSpc>
                  <a:spcPts val="3919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799">
                  <a:solidFill>
                    <a:srgbClr val="01070A"/>
                  </a:solidFill>
                  <a:latin typeface="Nunito Sans Condensed"/>
                </a:rPr>
                <a:t>Review dây đeo uit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256535" y="1051773"/>
              <a:ext cx="4946859" cy="13747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01070A"/>
                  </a:solidFill>
                  <a:latin typeface="Fraunces Bold"/>
                </a:rPr>
                <a:t>Từ khóa </a:t>
              </a:r>
            </a:p>
            <a:p>
              <a:pPr marL="0" lvl="0" indent="0" algn="ctr">
                <a:lnSpc>
                  <a:spcPts val="42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01070A"/>
                  </a:solidFill>
                  <a:latin typeface="Fraunces Bold"/>
                </a:rPr>
                <a:t>thông tin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2251731" y="2292728"/>
            <a:ext cx="5725478" cy="6174535"/>
            <a:chOff x="0" y="0"/>
            <a:chExt cx="7633970" cy="8232713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7633970" cy="8232713"/>
            </a:xfrm>
            <a:custGeom>
              <a:avLst/>
              <a:gdLst/>
              <a:ahLst/>
              <a:cxnLst/>
              <a:rect l="l" t="t" r="r" b="b"/>
              <a:pathLst>
                <a:path w="7633970" h="8232713">
                  <a:moveTo>
                    <a:pt x="0" y="0"/>
                  </a:moveTo>
                  <a:lnTo>
                    <a:pt x="7633970" y="0"/>
                  </a:lnTo>
                  <a:lnTo>
                    <a:pt x="7633970" y="8232713"/>
                  </a:lnTo>
                  <a:lnTo>
                    <a:pt x="0" y="82327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2110035" y="1361126"/>
              <a:ext cx="3413899" cy="943478"/>
            </a:xfrm>
            <a:custGeom>
              <a:avLst/>
              <a:gdLst/>
              <a:ahLst/>
              <a:cxnLst/>
              <a:rect l="l" t="t" r="r" b="b"/>
              <a:pathLst>
                <a:path w="3413899" h="943478">
                  <a:moveTo>
                    <a:pt x="0" y="0"/>
                  </a:moveTo>
                  <a:lnTo>
                    <a:pt x="3413900" y="0"/>
                  </a:lnTo>
                  <a:lnTo>
                    <a:pt x="3413900" y="943477"/>
                  </a:lnTo>
                  <a:lnTo>
                    <a:pt x="0" y="9434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115915" y="2898314"/>
              <a:ext cx="5402139" cy="38994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04520" lvl="1" indent="-302260" algn="l">
                <a:lnSpc>
                  <a:spcPts val="3919"/>
                </a:lnSpc>
                <a:buFont typeface="Arial"/>
                <a:buChar char="•"/>
              </a:pPr>
              <a:r>
                <a:rPr lang="en-US" sz="2799">
                  <a:solidFill>
                    <a:srgbClr val="01070A"/>
                  </a:solidFill>
                  <a:latin typeface="Nunito Sans Condensed"/>
                </a:rPr>
                <a:t>Balo UIT</a:t>
              </a:r>
            </a:p>
            <a:p>
              <a:pPr marL="604520" lvl="1" indent="-302260" algn="l">
                <a:lnSpc>
                  <a:spcPts val="3919"/>
                </a:lnSpc>
                <a:buFont typeface="Arial"/>
                <a:buChar char="•"/>
              </a:pPr>
              <a:r>
                <a:rPr lang="en-US" sz="2799">
                  <a:solidFill>
                    <a:srgbClr val="01070A"/>
                  </a:solidFill>
                  <a:latin typeface="Nunito Sans Condensed"/>
                </a:rPr>
                <a:t>Balo k18</a:t>
              </a:r>
            </a:p>
            <a:p>
              <a:pPr marL="604520" lvl="1" indent="-302260" algn="l">
                <a:lnSpc>
                  <a:spcPts val="3919"/>
                </a:lnSpc>
                <a:buFont typeface="Arial"/>
                <a:buChar char="•"/>
              </a:pPr>
              <a:r>
                <a:rPr lang="en-US" sz="2799">
                  <a:solidFill>
                    <a:srgbClr val="01070A"/>
                  </a:solidFill>
                  <a:latin typeface="Nunito Sans Condensed"/>
                </a:rPr>
                <a:t>Balo k16</a:t>
              </a:r>
            </a:p>
            <a:p>
              <a:pPr marL="604520" lvl="1" indent="-302260" algn="l">
                <a:lnSpc>
                  <a:spcPts val="3919"/>
                </a:lnSpc>
                <a:buFont typeface="Arial"/>
                <a:buChar char="•"/>
              </a:pPr>
              <a:r>
                <a:rPr lang="en-US" sz="2799">
                  <a:solidFill>
                    <a:srgbClr val="01070A"/>
                  </a:solidFill>
                  <a:latin typeface="Nunito Sans Condensed"/>
                </a:rPr>
                <a:t>Dây đeo UIT</a:t>
              </a:r>
            </a:p>
            <a:p>
              <a:pPr marL="604520" lvl="1" indent="-302260" algn="l">
                <a:lnSpc>
                  <a:spcPts val="3919"/>
                </a:lnSpc>
                <a:buFont typeface="Arial"/>
                <a:buChar char="•"/>
              </a:pPr>
              <a:r>
                <a:rPr lang="en-US" sz="2799">
                  <a:solidFill>
                    <a:srgbClr val="01070A"/>
                  </a:solidFill>
                  <a:latin typeface="Nunito Sans Condensed"/>
                </a:rPr>
                <a:t>Balo đựng laptop UIT</a:t>
              </a:r>
            </a:p>
            <a:p>
              <a:pPr marL="604520" lvl="1" indent="-302260" algn="l">
                <a:lnSpc>
                  <a:spcPts val="3919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799">
                  <a:solidFill>
                    <a:srgbClr val="01070A"/>
                  </a:solidFill>
                  <a:latin typeface="Nunito Sans Condensed"/>
                </a:rPr>
                <a:t>Dây đeo khoa mạng UIT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1343555" y="1116927"/>
              <a:ext cx="4946859" cy="13747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01070A"/>
                  </a:solidFill>
                  <a:latin typeface="Fraunces Bold"/>
                </a:rPr>
                <a:t>Từ khóa </a:t>
              </a:r>
            </a:p>
            <a:p>
              <a:pPr marL="0" lvl="0" indent="0" algn="ctr">
                <a:lnSpc>
                  <a:spcPts val="42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01070A"/>
                  </a:solidFill>
                  <a:latin typeface="Fraunces Bold"/>
                </a:rPr>
                <a:t>thương mại</a:t>
              </a:r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2629675" y="422910"/>
            <a:ext cx="13028650" cy="10869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865"/>
              </a:lnSpc>
              <a:spcBef>
                <a:spcPct val="0"/>
              </a:spcBef>
            </a:pPr>
            <a:r>
              <a:rPr lang="en-US" sz="6332">
                <a:solidFill>
                  <a:srgbClr val="01070A"/>
                </a:solidFill>
                <a:latin typeface="Fraunces Bold"/>
              </a:rPr>
              <a:t>Xác định các loại từ khóa 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7069595" y="9411991"/>
            <a:ext cx="874709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1070A"/>
                </a:solidFill>
                <a:latin typeface="Nunito Sans Condensed"/>
              </a:rPr>
              <a:t>17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 rot="93123">
            <a:off x="2244226" y="1467293"/>
            <a:ext cx="13118097" cy="8000329"/>
            <a:chOff x="0" y="0"/>
            <a:chExt cx="4021842" cy="245279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021842" cy="2452800"/>
            </a:xfrm>
            <a:custGeom>
              <a:avLst/>
              <a:gdLst/>
              <a:ahLst/>
              <a:cxnLst/>
              <a:rect l="l" t="t" r="r" b="b"/>
              <a:pathLst>
                <a:path w="4021842" h="2452800">
                  <a:moveTo>
                    <a:pt x="15344" y="0"/>
                  </a:moveTo>
                  <a:lnTo>
                    <a:pt x="4006497" y="0"/>
                  </a:lnTo>
                  <a:cubicBezTo>
                    <a:pt x="4010567" y="0"/>
                    <a:pt x="4014470" y="1617"/>
                    <a:pt x="4017347" y="4494"/>
                  </a:cubicBezTo>
                  <a:cubicBezTo>
                    <a:pt x="4020225" y="7372"/>
                    <a:pt x="4021842" y="11275"/>
                    <a:pt x="4021842" y="15344"/>
                  </a:cubicBezTo>
                  <a:lnTo>
                    <a:pt x="4021842" y="2437455"/>
                  </a:lnTo>
                  <a:cubicBezTo>
                    <a:pt x="4021842" y="2441525"/>
                    <a:pt x="4020225" y="2445428"/>
                    <a:pt x="4017347" y="2448305"/>
                  </a:cubicBezTo>
                  <a:cubicBezTo>
                    <a:pt x="4014470" y="2451183"/>
                    <a:pt x="4010567" y="2452800"/>
                    <a:pt x="4006497" y="2452800"/>
                  </a:cubicBezTo>
                  <a:lnTo>
                    <a:pt x="15344" y="2452800"/>
                  </a:lnTo>
                  <a:cubicBezTo>
                    <a:pt x="11275" y="2452800"/>
                    <a:pt x="7372" y="2451183"/>
                    <a:pt x="4494" y="2448305"/>
                  </a:cubicBezTo>
                  <a:cubicBezTo>
                    <a:pt x="1617" y="2445428"/>
                    <a:pt x="0" y="2441525"/>
                    <a:pt x="0" y="2437455"/>
                  </a:cubicBezTo>
                  <a:lnTo>
                    <a:pt x="0" y="15344"/>
                  </a:lnTo>
                  <a:cubicBezTo>
                    <a:pt x="0" y="11275"/>
                    <a:pt x="1617" y="7372"/>
                    <a:pt x="4494" y="4494"/>
                  </a:cubicBezTo>
                  <a:cubicBezTo>
                    <a:pt x="7372" y="1617"/>
                    <a:pt x="11275" y="0"/>
                    <a:pt x="15344" y="0"/>
                  </a:cubicBezTo>
                  <a:close/>
                </a:path>
              </a:pathLst>
            </a:custGeom>
            <a:solidFill>
              <a:srgbClr val="000000">
                <a:alpha val="31765"/>
              </a:srgbClr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021842" cy="25004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21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921443" y="933053"/>
            <a:ext cx="12705720" cy="8334250"/>
            <a:chOff x="0" y="0"/>
            <a:chExt cx="3895412" cy="255517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895412" cy="2555175"/>
            </a:xfrm>
            <a:custGeom>
              <a:avLst/>
              <a:gdLst/>
              <a:ahLst/>
              <a:cxnLst/>
              <a:rect l="l" t="t" r="r" b="b"/>
              <a:pathLst>
                <a:path w="3895412" h="2555175">
                  <a:moveTo>
                    <a:pt x="6703" y="0"/>
                  </a:moveTo>
                  <a:lnTo>
                    <a:pt x="3888710" y="0"/>
                  </a:lnTo>
                  <a:cubicBezTo>
                    <a:pt x="3892411" y="0"/>
                    <a:pt x="3895412" y="3001"/>
                    <a:pt x="3895412" y="6703"/>
                  </a:cubicBezTo>
                  <a:lnTo>
                    <a:pt x="3895412" y="2548473"/>
                  </a:lnTo>
                  <a:cubicBezTo>
                    <a:pt x="3895412" y="2550250"/>
                    <a:pt x="3894706" y="2551955"/>
                    <a:pt x="3893449" y="2553212"/>
                  </a:cubicBezTo>
                  <a:cubicBezTo>
                    <a:pt x="3892192" y="2554469"/>
                    <a:pt x="3890487" y="2555175"/>
                    <a:pt x="3888710" y="2555175"/>
                  </a:cubicBezTo>
                  <a:lnTo>
                    <a:pt x="6703" y="2555175"/>
                  </a:lnTo>
                  <a:cubicBezTo>
                    <a:pt x="4925" y="2555175"/>
                    <a:pt x="3220" y="2554469"/>
                    <a:pt x="1963" y="2553212"/>
                  </a:cubicBezTo>
                  <a:cubicBezTo>
                    <a:pt x="706" y="2551955"/>
                    <a:pt x="0" y="2550250"/>
                    <a:pt x="0" y="2548473"/>
                  </a:cubicBezTo>
                  <a:lnTo>
                    <a:pt x="0" y="6703"/>
                  </a:lnTo>
                  <a:cubicBezTo>
                    <a:pt x="0" y="4925"/>
                    <a:pt x="706" y="3220"/>
                    <a:pt x="1963" y="1963"/>
                  </a:cubicBezTo>
                  <a:cubicBezTo>
                    <a:pt x="3220" y="706"/>
                    <a:pt x="4925" y="0"/>
                    <a:pt x="6703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3895412" cy="26028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0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3367827" y="5145682"/>
            <a:ext cx="686539" cy="584182"/>
          </a:xfrm>
          <a:custGeom>
            <a:avLst/>
            <a:gdLst/>
            <a:ahLst/>
            <a:cxnLst/>
            <a:rect l="l" t="t" r="r" b="b"/>
            <a:pathLst>
              <a:path w="686539" h="584182">
                <a:moveTo>
                  <a:pt x="0" y="0"/>
                </a:moveTo>
                <a:lnTo>
                  <a:pt x="686538" y="0"/>
                </a:lnTo>
                <a:lnTo>
                  <a:pt x="686538" y="584182"/>
                </a:lnTo>
                <a:lnTo>
                  <a:pt x="0" y="58418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3373848" y="2930856"/>
            <a:ext cx="674495" cy="506485"/>
          </a:xfrm>
          <a:custGeom>
            <a:avLst/>
            <a:gdLst/>
            <a:ahLst/>
            <a:cxnLst/>
            <a:rect l="l" t="t" r="r" b="b"/>
            <a:pathLst>
              <a:path w="674495" h="506485">
                <a:moveTo>
                  <a:pt x="0" y="0"/>
                </a:moveTo>
                <a:lnTo>
                  <a:pt x="674496" y="0"/>
                </a:lnTo>
                <a:lnTo>
                  <a:pt x="674496" y="506485"/>
                </a:lnTo>
                <a:lnTo>
                  <a:pt x="0" y="50648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 rot="-117286">
            <a:off x="12481505" y="1156774"/>
            <a:ext cx="3828638" cy="4509103"/>
          </a:xfrm>
          <a:custGeom>
            <a:avLst/>
            <a:gdLst/>
            <a:ahLst/>
            <a:cxnLst/>
            <a:rect l="l" t="t" r="r" b="b"/>
            <a:pathLst>
              <a:path w="3828638" h="4509103">
                <a:moveTo>
                  <a:pt x="0" y="0"/>
                </a:moveTo>
                <a:lnTo>
                  <a:pt x="3828638" y="0"/>
                </a:lnTo>
                <a:lnTo>
                  <a:pt x="3828638" y="4509103"/>
                </a:lnTo>
                <a:lnTo>
                  <a:pt x="0" y="450910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2225464" y="239562"/>
            <a:ext cx="1239167" cy="1189600"/>
          </a:xfrm>
          <a:custGeom>
            <a:avLst/>
            <a:gdLst/>
            <a:ahLst/>
            <a:cxnLst/>
            <a:rect l="l" t="t" r="r" b="b"/>
            <a:pathLst>
              <a:path w="1239167" h="1189600">
                <a:moveTo>
                  <a:pt x="0" y="0"/>
                </a:moveTo>
                <a:lnTo>
                  <a:pt x="1239167" y="0"/>
                </a:lnTo>
                <a:lnTo>
                  <a:pt x="1239167" y="1189600"/>
                </a:lnTo>
                <a:lnTo>
                  <a:pt x="0" y="11896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3178043" y="1305337"/>
            <a:ext cx="8894674" cy="10869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865"/>
              </a:lnSpc>
              <a:spcBef>
                <a:spcPct val="0"/>
              </a:spcBef>
            </a:pPr>
            <a:r>
              <a:rPr lang="en-US" sz="6332">
                <a:solidFill>
                  <a:srgbClr val="01070A"/>
                </a:solidFill>
                <a:latin typeface="Fraunces Bold"/>
              </a:rPr>
              <a:t>Các bài viết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215423" y="3277976"/>
            <a:ext cx="6819915" cy="3779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l">
              <a:lnSpc>
                <a:spcPts val="5040"/>
              </a:lnSpc>
              <a:buFont typeface="Arial"/>
              <a:buChar char="•"/>
            </a:pPr>
            <a:r>
              <a:rPr lang="en-US" sz="3000">
                <a:solidFill>
                  <a:srgbClr val="01070A"/>
                </a:solidFill>
                <a:latin typeface="Nunito Sans Condensed"/>
              </a:rPr>
              <a:t>PhukienUIT có gì?</a:t>
            </a:r>
          </a:p>
          <a:p>
            <a:pPr marL="647700" lvl="1" indent="-323850" algn="l">
              <a:lnSpc>
                <a:spcPts val="5040"/>
              </a:lnSpc>
              <a:buFont typeface="Arial"/>
              <a:buChar char="•"/>
            </a:pPr>
            <a:r>
              <a:rPr lang="en-US" sz="3000">
                <a:solidFill>
                  <a:srgbClr val="01070A"/>
                </a:solidFill>
                <a:latin typeface="Nunito Sans Condensed"/>
              </a:rPr>
              <a:t>PhukienUIT - Top 5 Sản Phẩm Bán Chạy Nhất tại Cửa Hàng Phụ Kiện UIT</a:t>
            </a:r>
          </a:p>
          <a:p>
            <a:pPr marL="647700" lvl="1" indent="-323850" algn="l">
              <a:lnSpc>
                <a:spcPts val="5040"/>
              </a:lnSpc>
              <a:buFont typeface="Arial"/>
              <a:buChar char="•"/>
            </a:pPr>
            <a:r>
              <a:rPr lang="en-US" sz="3000">
                <a:solidFill>
                  <a:srgbClr val="01070A"/>
                </a:solidFill>
                <a:latin typeface="Nunito Sans Condensed"/>
              </a:rPr>
              <a:t>Review balo UIT K18</a:t>
            </a:r>
          </a:p>
          <a:p>
            <a:pPr marL="647700" lvl="1" indent="-323850" algn="l">
              <a:lnSpc>
                <a:spcPts val="5040"/>
              </a:lnSpc>
              <a:buFont typeface="Arial"/>
              <a:buChar char="•"/>
            </a:pPr>
            <a:r>
              <a:rPr lang="en-US" sz="3000">
                <a:solidFill>
                  <a:srgbClr val="01070A"/>
                </a:solidFill>
                <a:latin typeface="Nunito Sans Condensed"/>
              </a:rPr>
              <a:t>PhukienUIT - Chất lượng cao, giá tốt</a:t>
            </a:r>
          </a:p>
          <a:p>
            <a:pPr marL="647700" lvl="1" indent="-323850" algn="l">
              <a:lnSpc>
                <a:spcPts val="5040"/>
              </a:lnSpc>
              <a:buFont typeface="Arial"/>
              <a:buChar char="•"/>
            </a:pPr>
            <a:r>
              <a:rPr lang="en-US" sz="3000">
                <a:solidFill>
                  <a:srgbClr val="01070A"/>
                </a:solidFill>
                <a:latin typeface="Nunito Sans Condensed"/>
              </a:rPr>
              <a:t>Hướng dẫn mua hàng tại PhukienUIT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7069595" y="9411991"/>
            <a:ext cx="874709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1070A"/>
                </a:solidFill>
                <a:latin typeface="Nunito Sans Condensed"/>
              </a:rPr>
              <a:t>18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5099737" y="2057243"/>
            <a:ext cx="8088526" cy="7150257"/>
          </a:xfrm>
          <a:custGeom>
            <a:avLst/>
            <a:gdLst/>
            <a:ahLst/>
            <a:cxnLst/>
            <a:rect l="l" t="t" r="r" b="b"/>
            <a:pathLst>
              <a:path w="8088526" h="7150257">
                <a:moveTo>
                  <a:pt x="0" y="0"/>
                </a:moveTo>
                <a:lnTo>
                  <a:pt x="8088526" y="0"/>
                </a:lnTo>
                <a:lnTo>
                  <a:pt x="8088526" y="7150257"/>
                </a:lnTo>
                <a:lnTo>
                  <a:pt x="0" y="715025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7492954" y="9255125"/>
            <a:ext cx="3302092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01070A"/>
                </a:solidFill>
                <a:latin typeface="Nunito Sans Condensed"/>
              </a:rPr>
              <a:t>Mô hình liên kết lưới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532081" y="423291"/>
            <a:ext cx="11223838" cy="10869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862"/>
              </a:lnSpc>
              <a:spcBef>
                <a:spcPct val="0"/>
              </a:spcBef>
            </a:pPr>
            <a:r>
              <a:rPr lang="en-US" sz="6330">
                <a:solidFill>
                  <a:srgbClr val="01070A"/>
                </a:solidFill>
                <a:latin typeface="Fraunces Bold"/>
              </a:rPr>
              <a:t>Xây dựng liên kết</a:t>
            </a:r>
          </a:p>
        </p:txBody>
      </p:sp>
      <p:sp>
        <p:nvSpPr>
          <p:cNvPr id="6" name="Freeform 6"/>
          <p:cNvSpPr/>
          <p:nvPr/>
        </p:nvSpPr>
        <p:spPr>
          <a:xfrm>
            <a:off x="14755919" y="7617522"/>
            <a:ext cx="4581745" cy="2882334"/>
          </a:xfrm>
          <a:custGeom>
            <a:avLst/>
            <a:gdLst/>
            <a:ahLst/>
            <a:cxnLst/>
            <a:rect l="l" t="t" r="r" b="b"/>
            <a:pathLst>
              <a:path w="4581745" h="2882334">
                <a:moveTo>
                  <a:pt x="0" y="0"/>
                </a:moveTo>
                <a:lnTo>
                  <a:pt x="4581745" y="0"/>
                </a:lnTo>
                <a:lnTo>
                  <a:pt x="4581745" y="2882334"/>
                </a:lnTo>
                <a:lnTo>
                  <a:pt x="0" y="28823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-1441259" y="6988739"/>
            <a:ext cx="4939918" cy="4139899"/>
          </a:xfrm>
          <a:custGeom>
            <a:avLst/>
            <a:gdLst/>
            <a:ahLst/>
            <a:cxnLst/>
            <a:rect l="l" t="t" r="r" b="b"/>
            <a:pathLst>
              <a:path w="4939918" h="4139899">
                <a:moveTo>
                  <a:pt x="0" y="0"/>
                </a:moveTo>
                <a:lnTo>
                  <a:pt x="4939918" y="0"/>
                </a:lnTo>
                <a:lnTo>
                  <a:pt x="4939918" y="4139900"/>
                </a:lnTo>
                <a:lnTo>
                  <a:pt x="0" y="41399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17069595" y="9411991"/>
            <a:ext cx="874709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1070A"/>
                </a:solidFill>
                <a:latin typeface="Nunito Sans Condensed"/>
              </a:rPr>
              <a:t>19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3622403" y="-589740"/>
            <a:ext cx="9048214" cy="12247451"/>
            <a:chOff x="0" y="0"/>
            <a:chExt cx="2383069" cy="322566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383069" cy="3225666"/>
            </a:xfrm>
            <a:custGeom>
              <a:avLst/>
              <a:gdLst/>
              <a:ahLst/>
              <a:cxnLst/>
              <a:rect l="l" t="t" r="r" b="b"/>
              <a:pathLst>
                <a:path w="2383069" h="3225666">
                  <a:moveTo>
                    <a:pt x="0" y="0"/>
                  </a:moveTo>
                  <a:lnTo>
                    <a:pt x="2383069" y="0"/>
                  </a:lnTo>
                  <a:lnTo>
                    <a:pt x="2383069" y="3225666"/>
                  </a:lnTo>
                  <a:lnTo>
                    <a:pt x="0" y="3225666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2383069" cy="32732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flipH="1">
            <a:off x="11694104" y="5143500"/>
            <a:ext cx="5565196" cy="4047415"/>
          </a:xfrm>
          <a:custGeom>
            <a:avLst/>
            <a:gdLst/>
            <a:ahLst/>
            <a:cxnLst/>
            <a:rect l="l" t="t" r="r" b="b"/>
            <a:pathLst>
              <a:path w="5565196" h="4047415">
                <a:moveTo>
                  <a:pt x="5565196" y="0"/>
                </a:moveTo>
                <a:lnTo>
                  <a:pt x="0" y="0"/>
                </a:lnTo>
                <a:lnTo>
                  <a:pt x="0" y="4047415"/>
                </a:lnTo>
                <a:lnTo>
                  <a:pt x="5565196" y="4047415"/>
                </a:lnTo>
                <a:lnTo>
                  <a:pt x="5565196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4379267" y="1551332"/>
            <a:ext cx="5394683" cy="1194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764"/>
              </a:lnSpc>
              <a:spcBef>
                <a:spcPct val="0"/>
              </a:spcBef>
            </a:pPr>
            <a:r>
              <a:rPr lang="en-US" sz="6974">
                <a:solidFill>
                  <a:srgbClr val="01070A"/>
                </a:solidFill>
                <a:latin typeface="Fraunces Bold"/>
              </a:rPr>
              <a:t>Nhóm 5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832004" y="3551590"/>
            <a:ext cx="6824000" cy="3879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50553" lvl="1" indent="-475277" algn="l">
              <a:lnSpc>
                <a:spcPts val="6163"/>
              </a:lnSpc>
              <a:buFont typeface="Arial"/>
              <a:buChar char="•"/>
            </a:pPr>
            <a:r>
              <a:rPr lang="en-US" sz="4402">
                <a:solidFill>
                  <a:srgbClr val="01070A"/>
                </a:solidFill>
                <a:latin typeface="Nunito Sans Condensed"/>
              </a:rPr>
              <a:t>Trần Thị Hải</a:t>
            </a:r>
          </a:p>
          <a:p>
            <a:pPr marL="950553" lvl="1" indent="-475277" algn="l">
              <a:lnSpc>
                <a:spcPts val="6163"/>
              </a:lnSpc>
              <a:buFont typeface="Arial"/>
              <a:buChar char="•"/>
            </a:pPr>
            <a:r>
              <a:rPr lang="en-US" sz="4402">
                <a:solidFill>
                  <a:srgbClr val="01070A"/>
                </a:solidFill>
                <a:latin typeface="Nunito Sans Condensed"/>
              </a:rPr>
              <a:t>Diệp Hương Giang</a:t>
            </a:r>
          </a:p>
          <a:p>
            <a:pPr marL="950553" lvl="1" indent="-475277" algn="l">
              <a:lnSpc>
                <a:spcPts val="6163"/>
              </a:lnSpc>
              <a:buFont typeface="Arial"/>
              <a:buChar char="•"/>
            </a:pPr>
            <a:r>
              <a:rPr lang="en-US" sz="4402">
                <a:solidFill>
                  <a:srgbClr val="01070A"/>
                </a:solidFill>
                <a:latin typeface="Nunito Sans Condensed"/>
              </a:rPr>
              <a:t>Hồ Tấn Anh</a:t>
            </a:r>
          </a:p>
          <a:p>
            <a:pPr marL="950553" lvl="1" indent="-475277" algn="l">
              <a:lnSpc>
                <a:spcPts val="6163"/>
              </a:lnSpc>
              <a:buFont typeface="Arial"/>
              <a:buChar char="•"/>
            </a:pPr>
            <a:r>
              <a:rPr lang="en-US" sz="4402">
                <a:solidFill>
                  <a:srgbClr val="01070A"/>
                </a:solidFill>
                <a:latin typeface="Nunito Sans Condensed"/>
              </a:rPr>
              <a:t>Nguyễn Nguyễn Thành An</a:t>
            </a:r>
          </a:p>
          <a:p>
            <a:pPr marL="950553" lvl="1" indent="-475277" algn="l">
              <a:lnSpc>
                <a:spcPts val="6163"/>
              </a:lnSpc>
              <a:buFont typeface="Arial"/>
              <a:buChar char="•"/>
            </a:pPr>
            <a:r>
              <a:rPr lang="en-US" sz="4402">
                <a:solidFill>
                  <a:srgbClr val="01070A"/>
                </a:solidFill>
                <a:latin typeface="Nunito Sans Condensed"/>
              </a:rPr>
              <a:t>Phạm Doãn Cảnh</a:t>
            </a:r>
          </a:p>
        </p:txBody>
      </p:sp>
      <p:sp>
        <p:nvSpPr>
          <p:cNvPr id="9" name="Freeform 9"/>
          <p:cNvSpPr/>
          <p:nvPr/>
        </p:nvSpPr>
        <p:spPr>
          <a:xfrm flipH="1">
            <a:off x="1355002" y="5873946"/>
            <a:ext cx="3190321" cy="3316969"/>
          </a:xfrm>
          <a:custGeom>
            <a:avLst/>
            <a:gdLst/>
            <a:ahLst/>
            <a:cxnLst/>
            <a:rect l="l" t="t" r="r" b="b"/>
            <a:pathLst>
              <a:path w="3190321" h="3316969">
                <a:moveTo>
                  <a:pt x="3190321" y="0"/>
                </a:moveTo>
                <a:lnTo>
                  <a:pt x="0" y="0"/>
                </a:lnTo>
                <a:lnTo>
                  <a:pt x="0" y="3316969"/>
                </a:lnTo>
                <a:lnTo>
                  <a:pt x="3190321" y="3316969"/>
                </a:lnTo>
                <a:lnTo>
                  <a:pt x="3190321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17069595" y="9411991"/>
            <a:ext cx="874709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1070A"/>
                </a:solidFill>
                <a:latin typeface="Nunito Sans Condensed"/>
              </a:rPr>
              <a:t>2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469531" y="2196376"/>
            <a:ext cx="5615664" cy="2947124"/>
          </a:xfrm>
          <a:custGeom>
            <a:avLst/>
            <a:gdLst/>
            <a:ahLst/>
            <a:cxnLst/>
            <a:rect l="l" t="t" r="r" b="b"/>
            <a:pathLst>
              <a:path w="5615664" h="2947124">
                <a:moveTo>
                  <a:pt x="0" y="0"/>
                </a:moveTo>
                <a:lnTo>
                  <a:pt x="5615663" y="0"/>
                </a:lnTo>
                <a:lnTo>
                  <a:pt x="5615663" y="2947124"/>
                </a:lnTo>
                <a:lnTo>
                  <a:pt x="0" y="29471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 w="28575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6330010" y="2196376"/>
            <a:ext cx="5610646" cy="2947124"/>
          </a:xfrm>
          <a:custGeom>
            <a:avLst/>
            <a:gdLst/>
            <a:ahLst/>
            <a:cxnLst/>
            <a:rect l="l" t="t" r="r" b="b"/>
            <a:pathLst>
              <a:path w="5610646" h="2947124">
                <a:moveTo>
                  <a:pt x="0" y="0"/>
                </a:moveTo>
                <a:lnTo>
                  <a:pt x="5610645" y="0"/>
                </a:lnTo>
                <a:lnTo>
                  <a:pt x="5610645" y="2947124"/>
                </a:lnTo>
                <a:lnTo>
                  <a:pt x="0" y="294712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 w="28575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2185471" y="2196376"/>
            <a:ext cx="5632999" cy="2947124"/>
          </a:xfrm>
          <a:custGeom>
            <a:avLst/>
            <a:gdLst/>
            <a:ahLst/>
            <a:cxnLst/>
            <a:rect l="l" t="t" r="r" b="b"/>
            <a:pathLst>
              <a:path w="5632999" h="2947124">
                <a:moveTo>
                  <a:pt x="0" y="0"/>
                </a:moveTo>
                <a:lnTo>
                  <a:pt x="5632998" y="0"/>
                </a:lnTo>
                <a:lnTo>
                  <a:pt x="5632998" y="2947124"/>
                </a:lnTo>
                <a:lnTo>
                  <a:pt x="0" y="294712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 w="28575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469531" y="6109165"/>
            <a:ext cx="5632999" cy="2947124"/>
          </a:xfrm>
          <a:custGeom>
            <a:avLst/>
            <a:gdLst/>
            <a:ahLst/>
            <a:cxnLst/>
            <a:rect l="l" t="t" r="r" b="b"/>
            <a:pathLst>
              <a:path w="5632999" h="2947124">
                <a:moveTo>
                  <a:pt x="0" y="0"/>
                </a:moveTo>
                <a:lnTo>
                  <a:pt x="5632998" y="0"/>
                </a:lnTo>
                <a:lnTo>
                  <a:pt x="5632998" y="2947124"/>
                </a:lnTo>
                <a:lnTo>
                  <a:pt x="0" y="294712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 w="28575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6330010" y="6109165"/>
            <a:ext cx="5610646" cy="2932505"/>
          </a:xfrm>
          <a:custGeom>
            <a:avLst/>
            <a:gdLst/>
            <a:ahLst/>
            <a:cxnLst/>
            <a:rect l="l" t="t" r="r" b="b"/>
            <a:pathLst>
              <a:path w="5610646" h="2932505">
                <a:moveTo>
                  <a:pt x="0" y="0"/>
                </a:moveTo>
                <a:lnTo>
                  <a:pt x="5610645" y="0"/>
                </a:lnTo>
                <a:lnTo>
                  <a:pt x="5610645" y="2932505"/>
                </a:lnTo>
                <a:lnTo>
                  <a:pt x="0" y="293250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  <a:ln w="28575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2185471" y="6109165"/>
            <a:ext cx="5582815" cy="2932505"/>
          </a:xfrm>
          <a:custGeom>
            <a:avLst/>
            <a:gdLst/>
            <a:ahLst/>
            <a:cxnLst/>
            <a:rect l="l" t="t" r="r" b="b"/>
            <a:pathLst>
              <a:path w="5582815" h="2932505">
                <a:moveTo>
                  <a:pt x="0" y="0"/>
                </a:moveTo>
                <a:lnTo>
                  <a:pt x="5582815" y="0"/>
                </a:lnTo>
                <a:lnTo>
                  <a:pt x="5582815" y="2932505"/>
                </a:lnTo>
                <a:lnTo>
                  <a:pt x="0" y="293250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  <a:ln w="28575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3532081" y="423291"/>
            <a:ext cx="11223838" cy="10869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862"/>
              </a:lnSpc>
              <a:spcBef>
                <a:spcPct val="0"/>
              </a:spcBef>
            </a:pPr>
            <a:r>
              <a:rPr lang="en-US" sz="6330">
                <a:solidFill>
                  <a:srgbClr val="01070A"/>
                </a:solidFill>
                <a:latin typeface="Fraunces Bold"/>
              </a:rPr>
              <a:t>Xây dựng liên kết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626317" y="5114925"/>
            <a:ext cx="3302092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01070A"/>
                </a:solidFill>
                <a:latin typeface="Nunito Sans Condensed"/>
              </a:rPr>
              <a:t>agriviet.com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484287" y="5114925"/>
            <a:ext cx="3302092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01070A"/>
                </a:solidFill>
                <a:latin typeface="Nunito Sans Condensed"/>
              </a:rPr>
              <a:t>facebook.com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350924" y="5114925"/>
            <a:ext cx="3302092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01070A"/>
                </a:solidFill>
                <a:latin typeface="Nunito Sans Condensed"/>
              </a:rPr>
              <a:t>wordpress.com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634984" y="9087347"/>
            <a:ext cx="3302092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01070A"/>
                </a:solidFill>
                <a:latin typeface="Nunito Sans Condensed"/>
              </a:rPr>
              <a:t>24hquangcao.com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484287" y="9087347"/>
            <a:ext cx="3302092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01070A"/>
                </a:solidFill>
                <a:latin typeface="Nunito Sans Condensed"/>
              </a:rPr>
              <a:t>youtube.com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3325832" y="9087347"/>
            <a:ext cx="3302092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01070A"/>
                </a:solidFill>
                <a:latin typeface="Nunito Sans Condensed"/>
              </a:rPr>
              <a:t>tinhte.vn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7069595" y="9411991"/>
            <a:ext cx="874709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1070A"/>
                </a:solidFill>
                <a:latin typeface="Nunito Sans Condensed"/>
              </a:rPr>
              <a:t>20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2007541" y="416559"/>
            <a:ext cx="14154503" cy="9203461"/>
            <a:chOff x="0" y="0"/>
            <a:chExt cx="3727935" cy="242395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727935" cy="2423957"/>
            </a:xfrm>
            <a:custGeom>
              <a:avLst/>
              <a:gdLst/>
              <a:ahLst/>
              <a:cxnLst/>
              <a:rect l="l" t="t" r="r" b="b"/>
              <a:pathLst>
                <a:path w="3727935" h="2423957">
                  <a:moveTo>
                    <a:pt x="6017" y="0"/>
                  </a:moveTo>
                  <a:lnTo>
                    <a:pt x="3721918" y="0"/>
                  </a:lnTo>
                  <a:cubicBezTo>
                    <a:pt x="3725241" y="0"/>
                    <a:pt x="3727935" y="2694"/>
                    <a:pt x="3727935" y="6017"/>
                  </a:cubicBezTo>
                  <a:lnTo>
                    <a:pt x="3727935" y="2417940"/>
                  </a:lnTo>
                  <a:cubicBezTo>
                    <a:pt x="3727935" y="2421263"/>
                    <a:pt x="3725241" y="2423957"/>
                    <a:pt x="3721918" y="2423957"/>
                  </a:cubicBezTo>
                  <a:lnTo>
                    <a:pt x="6017" y="2423957"/>
                  </a:lnTo>
                  <a:cubicBezTo>
                    <a:pt x="2694" y="2423957"/>
                    <a:pt x="0" y="2421263"/>
                    <a:pt x="0" y="2417940"/>
                  </a:cubicBezTo>
                  <a:lnTo>
                    <a:pt x="0" y="6017"/>
                  </a:lnTo>
                  <a:cubicBezTo>
                    <a:pt x="0" y="2694"/>
                    <a:pt x="2694" y="0"/>
                    <a:pt x="6017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3727935" cy="24715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276159" y="7639158"/>
            <a:ext cx="2911975" cy="2347716"/>
          </a:xfrm>
          <a:custGeom>
            <a:avLst/>
            <a:gdLst/>
            <a:ahLst/>
            <a:cxnLst/>
            <a:rect l="l" t="t" r="r" b="b"/>
            <a:pathLst>
              <a:path w="2911975" h="2347716">
                <a:moveTo>
                  <a:pt x="0" y="0"/>
                </a:moveTo>
                <a:lnTo>
                  <a:pt x="2911974" y="0"/>
                </a:lnTo>
                <a:lnTo>
                  <a:pt x="2911974" y="2347716"/>
                </a:lnTo>
                <a:lnTo>
                  <a:pt x="0" y="234771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3841823" y="8050738"/>
            <a:ext cx="4446177" cy="1936136"/>
          </a:xfrm>
          <a:custGeom>
            <a:avLst/>
            <a:gdLst/>
            <a:ahLst/>
            <a:cxnLst/>
            <a:rect l="l" t="t" r="r" b="b"/>
            <a:pathLst>
              <a:path w="4446177" h="1936136">
                <a:moveTo>
                  <a:pt x="0" y="0"/>
                </a:moveTo>
                <a:lnTo>
                  <a:pt x="4446177" y="0"/>
                </a:lnTo>
                <a:lnTo>
                  <a:pt x="4446177" y="1936136"/>
                </a:lnTo>
                <a:lnTo>
                  <a:pt x="0" y="193613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4216924" y="607639"/>
            <a:ext cx="9854151" cy="22108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865"/>
              </a:lnSpc>
              <a:spcBef>
                <a:spcPct val="0"/>
              </a:spcBef>
            </a:pPr>
            <a:r>
              <a:rPr lang="en-US" sz="6332">
                <a:solidFill>
                  <a:srgbClr val="01070A"/>
                </a:solidFill>
                <a:latin typeface="Fraunces Bold"/>
              </a:rPr>
              <a:t>Phân tích hiệu quả chiến lược SEO</a:t>
            </a:r>
          </a:p>
        </p:txBody>
      </p:sp>
      <p:sp>
        <p:nvSpPr>
          <p:cNvPr id="9" name="Freeform 9"/>
          <p:cNvSpPr/>
          <p:nvPr/>
        </p:nvSpPr>
        <p:spPr>
          <a:xfrm>
            <a:off x="4580906" y="3418598"/>
            <a:ext cx="3660416" cy="2435840"/>
          </a:xfrm>
          <a:custGeom>
            <a:avLst/>
            <a:gdLst/>
            <a:ahLst/>
            <a:cxnLst/>
            <a:rect l="l" t="t" r="r" b="b"/>
            <a:pathLst>
              <a:path w="3660416" h="2435840">
                <a:moveTo>
                  <a:pt x="0" y="0"/>
                </a:moveTo>
                <a:lnTo>
                  <a:pt x="3660416" y="0"/>
                </a:lnTo>
                <a:lnTo>
                  <a:pt x="3660416" y="2435840"/>
                </a:lnTo>
                <a:lnTo>
                  <a:pt x="0" y="243584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  <a:ln w="28575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4580906" y="6103087"/>
            <a:ext cx="3660416" cy="2435840"/>
          </a:xfrm>
          <a:custGeom>
            <a:avLst/>
            <a:gdLst/>
            <a:ahLst/>
            <a:cxnLst/>
            <a:rect l="l" t="t" r="r" b="b"/>
            <a:pathLst>
              <a:path w="3660416" h="2435840">
                <a:moveTo>
                  <a:pt x="0" y="0"/>
                </a:moveTo>
                <a:lnTo>
                  <a:pt x="3660416" y="0"/>
                </a:lnTo>
                <a:lnTo>
                  <a:pt x="3660416" y="2435841"/>
                </a:lnTo>
                <a:lnTo>
                  <a:pt x="0" y="243584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18684" t="-9282" r="-9993" b="-30521"/>
            </a:stretch>
          </a:blipFill>
          <a:ln w="28575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9166281" y="3870144"/>
            <a:ext cx="4904794" cy="1532748"/>
          </a:xfrm>
          <a:custGeom>
            <a:avLst/>
            <a:gdLst/>
            <a:ahLst/>
            <a:cxnLst/>
            <a:rect l="l" t="t" r="r" b="b"/>
            <a:pathLst>
              <a:path w="4904794" h="1532748">
                <a:moveTo>
                  <a:pt x="0" y="0"/>
                </a:moveTo>
                <a:lnTo>
                  <a:pt x="4904795" y="0"/>
                </a:lnTo>
                <a:lnTo>
                  <a:pt x="4904795" y="1532748"/>
                </a:lnTo>
                <a:lnTo>
                  <a:pt x="0" y="153274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  <a:ln w="28575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9760122" y="6103087"/>
            <a:ext cx="3717112" cy="2428686"/>
          </a:xfrm>
          <a:custGeom>
            <a:avLst/>
            <a:gdLst/>
            <a:ahLst/>
            <a:cxnLst/>
            <a:rect l="l" t="t" r="r" b="b"/>
            <a:pathLst>
              <a:path w="3717112" h="2428686">
                <a:moveTo>
                  <a:pt x="0" y="0"/>
                </a:moveTo>
                <a:lnTo>
                  <a:pt x="3717113" y="0"/>
                </a:lnTo>
                <a:lnTo>
                  <a:pt x="3717113" y="2428687"/>
                </a:lnTo>
                <a:lnTo>
                  <a:pt x="0" y="242868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t="-22632" b="-30417"/>
            </a:stretch>
          </a:blipFill>
          <a:ln w="28575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17294876" y="9472524"/>
            <a:ext cx="874709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dirty="0">
                <a:solidFill>
                  <a:srgbClr val="01070A"/>
                </a:solidFill>
                <a:latin typeface="Nunito Sans Condensed"/>
              </a:rPr>
              <a:t>21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3037331" y="2030095"/>
            <a:ext cx="13293258" cy="6791564"/>
            <a:chOff x="0" y="0"/>
            <a:chExt cx="3501105" cy="178872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501105" cy="1788725"/>
            </a:xfrm>
            <a:custGeom>
              <a:avLst/>
              <a:gdLst/>
              <a:ahLst/>
              <a:cxnLst/>
              <a:rect l="l" t="t" r="r" b="b"/>
              <a:pathLst>
                <a:path w="3501105" h="1788725">
                  <a:moveTo>
                    <a:pt x="0" y="0"/>
                  </a:moveTo>
                  <a:lnTo>
                    <a:pt x="3501105" y="0"/>
                  </a:lnTo>
                  <a:lnTo>
                    <a:pt x="3501105" y="1788725"/>
                  </a:lnTo>
                  <a:lnTo>
                    <a:pt x="0" y="1788725"/>
                  </a:lnTo>
                  <a:close/>
                </a:path>
              </a:pathLst>
            </a:custGeom>
            <a:solidFill>
              <a:srgbClr val="000000">
                <a:alpha val="31765"/>
              </a:srgbClr>
            </a:solidFill>
            <a:ln w="38100" cap="sq">
              <a:solidFill>
                <a:srgbClr val="00000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3501105" cy="1836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 rot="-147716">
            <a:off x="2497371" y="1747718"/>
            <a:ext cx="13293258" cy="6791564"/>
            <a:chOff x="0" y="0"/>
            <a:chExt cx="3501105" cy="178872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501105" cy="1788725"/>
            </a:xfrm>
            <a:custGeom>
              <a:avLst/>
              <a:gdLst/>
              <a:ahLst/>
              <a:cxnLst/>
              <a:rect l="l" t="t" r="r" b="b"/>
              <a:pathLst>
                <a:path w="3501105" h="1788725">
                  <a:moveTo>
                    <a:pt x="6406" y="0"/>
                  </a:moveTo>
                  <a:lnTo>
                    <a:pt x="3494699" y="0"/>
                  </a:lnTo>
                  <a:cubicBezTo>
                    <a:pt x="3496397" y="0"/>
                    <a:pt x="3498027" y="675"/>
                    <a:pt x="3499229" y="1876"/>
                  </a:cubicBezTo>
                  <a:cubicBezTo>
                    <a:pt x="3500430" y="3078"/>
                    <a:pt x="3501105" y="4707"/>
                    <a:pt x="3501105" y="6406"/>
                  </a:cubicBezTo>
                  <a:lnTo>
                    <a:pt x="3501105" y="1782318"/>
                  </a:lnTo>
                  <a:cubicBezTo>
                    <a:pt x="3501105" y="1785856"/>
                    <a:pt x="3498237" y="1788725"/>
                    <a:pt x="3494699" y="1788725"/>
                  </a:cubicBezTo>
                  <a:lnTo>
                    <a:pt x="6406" y="1788725"/>
                  </a:lnTo>
                  <a:cubicBezTo>
                    <a:pt x="4707" y="1788725"/>
                    <a:pt x="3078" y="1788050"/>
                    <a:pt x="1876" y="1786848"/>
                  </a:cubicBezTo>
                  <a:cubicBezTo>
                    <a:pt x="675" y="1785647"/>
                    <a:pt x="0" y="1784017"/>
                    <a:pt x="0" y="1782318"/>
                  </a:cubicBezTo>
                  <a:lnTo>
                    <a:pt x="0" y="6406"/>
                  </a:lnTo>
                  <a:cubicBezTo>
                    <a:pt x="0" y="4707"/>
                    <a:pt x="675" y="3078"/>
                    <a:pt x="1876" y="1876"/>
                  </a:cubicBezTo>
                  <a:cubicBezTo>
                    <a:pt x="3078" y="675"/>
                    <a:pt x="4707" y="0"/>
                    <a:pt x="6406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3501105" cy="1836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0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6928985" y="1314623"/>
            <a:ext cx="3667332" cy="946839"/>
          </a:xfrm>
          <a:custGeom>
            <a:avLst/>
            <a:gdLst/>
            <a:ahLst/>
            <a:cxnLst/>
            <a:rect l="l" t="t" r="r" b="b"/>
            <a:pathLst>
              <a:path w="3667332" h="946839">
                <a:moveTo>
                  <a:pt x="0" y="0"/>
                </a:moveTo>
                <a:lnTo>
                  <a:pt x="3667333" y="0"/>
                </a:lnTo>
                <a:lnTo>
                  <a:pt x="3667333" y="946839"/>
                </a:lnTo>
                <a:lnTo>
                  <a:pt x="0" y="94683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2469465" y="5905716"/>
            <a:ext cx="6921795" cy="4114800"/>
          </a:xfrm>
          <a:custGeom>
            <a:avLst/>
            <a:gdLst/>
            <a:ahLst/>
            <a:cxnLst/>
            <a:rect l="l" t="t" r="r" b="b"/>
            <a:pathLst>
              <a:path w="6921795" h="4114800">
                <a:moveTo>
                  <a:pt x="0" y="0"/>
                </a:moveTo>
                <a:lnTo>
                  <a:pt x="6921795" y="0"/>
                </a:lnTo>
                <a:lnTo>
                  <a:pt x="692179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4510661" y="3667125"/>
            <a:ext cx="8503982" cy="3133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01070A"/>
                </a:solidFill>
                <a:latin typeface="Fraunces Bold"/>
              </a:rPr>
              <a:t>Kết quả</a:t>
            </a:r>
          </a:p>
          <a:p>
            <a:pPr marL="0" lvl="0" indent="0" algn="ctr">
              <a:lnSpc>
                <a:spcPts val="12599"/>
              </a:lnSpc>
              <a:spcBef>
                <a:spcPct val="0"/>
              </a:spcBef>
            </a:pPr>
            <a:r>
              <a:rPr lang="en-US" sz="9000">
                <a:solidFill>
                  <a:srgbClr val="01070A"/>
                </a:solidFill>
                <a:latin typeface="Fraunces Bold"/>
              </a:rPr>
              <a:t>thực nghiệm</a:t>
            </a:r>
          </a:p>
        </p:txBody>
      </p:sp>
      <p:sp>
        <p:nvSpPr>
          <p:cNvPr id="12" name="Freeform 12"/>
          <p:cNvSpPr/>
          <p:nvPr/>
        </p:nvSpPr>
        <p:spPr>
          <a:xfrm>
            <a:off x="7451293" y="3369532"/>
            <a:ext cx="2622717" cy="324263"/>
          </a:xfrm>
          <a:custGeom>
            <a:avLst/>
            <a:gdLst/>
            <a:ahLst/>
            <a:cxnLst/>
            <a:rect l="l" t="t" r="r" b="b"/>
            <a:pathLst>
              <a:path w="2622717" h="324263">
                <a:moveTo>
                  <a:pt x="0" y="0"/>
                </a:moveTo>
                <a:lnTo>
                  <a:pt x="2622717" y="0"/>
                </a:lnTo>
                <a:lnTo>
                  <a:pt x="2622717" y="324263"/>
                </a:lnTo>
                <a:lnTo>
                  <a:pt x="0" y="32426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4510661" y="2889250"/>
            <a:ext cx="8503982" cy="804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580"/>
              </a:lnSpc>
              <a:spcBef>
                <a:spcPct val="0"/>
              </a:spcBef>
            </a:pPr>
            <a:r>
              <a:rPr lang="en-US" sz="4700">
                <a:solidFill>
                  <a:srgbClr val="01070A"/>
                </a:solidFill>
                <a:latin typeface="Fraunces"/>
              </a:rPr>
              <a:t>Chương 3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7425581" y="9639408"/>
            <a:ext cx="874709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dirty="0">
                <a:solidFill>
                  <a:srgbClr val="01070A"/>
                </a:solidFill>
                <a:latin typeface="Nunito Sans Condensed"/>
              </a:rPr>
              <a:t>22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271381" y="905662"/>
            <a:ext cx="15745239" cy="8475675"/>
          </a:xfrm>
          <a:custGeom>
            <a:avLst/>
            <a:gdLst/>
            <a:ahLst/>
            <a:cxnLst/>
            <a:rect l="l" t="t" r="r" b="b"/>
            <a:pathLst>
              <a:path w="15745239" h="8475675">
                <a:moveTo>
                  <a:pt x="0" y="0"/>
                </a:moveTo>
                <a:lnTo>
                  <a:pt x="15745238" y="0"/>
                </a:lnTo>
                <a:lnTo>
                  <a:pt x="15745238" y="8475676"/>
                </a:lnTo>
                <a:lnTo>
                  <a:pt x="0" y="84756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7069595" y="9411991"/>
            <a:ext cx="874709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1070A"/>
                </a:solidFill>
                <a:latin typeface="Nunito Sans Condensed"/>
              </a:rPr>
              <a:t>23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402064" y="1310271"/>
            <a:ext cx="15483873" cy="7666458"/>
          </a:xfrm>
          <a:custGeom>
            <a:avLst/>
            <a:gdLst/>
            <a:ahLst/>
            <a:cxnLst/>
            <a:rect l="l" t="t" r="r" b="b"/>
            <a:pathLst>
              <a:path w="15483873" h="7666458">
                <a:moveTo>
                  <a:pt x="0" y="0"/>
                </a:moveTo>
                <a:lnTo>
                  <a:pt x="15483872" y="0"/>
                </a:lnTo>
                <a:lnTo>
                  <a:pt x="15483872" y="7666458"/>
                </a:lnTo>
                <a:lnTo>
                  <a:pt x="0" y="76664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7069595" y="9411991"/>
            <a:ext cx="874709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1070A"/>
                </a:solidFill>
                <a:latin typeface="Nunito Sans Condensed"/>
              </a:rPr>
              <a:t>24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0" y="1322614"/>
            <a:ext cx="18288000" cy="6659058"/>
          </a:xfrm>
          <a:custGeom>
            <a:avLst/>
            <a:gdLst/>
            <a:ahLst/>
            <a:cxnLst/>
            <a:rect l="l" t="t" r="r" b="b"/>
            <a:pathLst>
              <a:path w="18288000" h="6659058">
                <a:moveTo>
                  <a:pt x="0" y="0"/>
                </a:moveTo>
                <a:lnTo>
                  <a:pt x="18288000" y="0"/>
                </a:lnTo>
                <a:lnTo>
                  <a:pt x="18288000" y="6659058"/>
                </a:lnTo>
                <a:lnTo>
                  <a:pt x="0" y="66590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7069595" y="9411991"/>
            <a:ext cx="874709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1070A"/>
                </a:solidFill>
                <a:latin typeface="Nunito Sans Condensed"/>
              </a:rPr>
              <a:t>25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3037331" y="2030095"/>
            <a:ext cx="13293258" cy="6791564"/>
            <a:chOff x="0" y="0"/>
            <a:chExt cx="3501105" cy="178872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501105" cy="1788725"/>
            </a:xfrm>
            <a:custGeom>
              <a:avLst/>
              <a:gdLst/>
              <a:ahLst/>
              <a:cxnLst/>
              <a:rect l="l" t="t" r="r" b="b"/>
              <a:pathLst>
                <a:path w="3501105" h="1788725">
                  <a:moveTo>
                    <a:pt x="0" y="0"/>
                  </a:moveTo>
                  <a:lnTo>
                    <a:pt x="3501105" y="0"/>
                  </a:lnTo>
                  <a:lnTo>
                    <a:pt x="3501105" y="1788725"/>
                  </a:lnTo>
                  <a:lnTo>
                    <a:pt x="0" y="1788725"/>
                  </a:lnTo>
                  <a:close/>
                </a:path>
              </a:pathLst>
            </a:custGeom>
            <a:solidFill>
              <a:srgbClr val="000000">
                <a:alpha val="31765"/>
              </a:srgbClr>
            </a:solidFill>
            <a:ln w="38100" cap="sq">
              <a:solidFill>
                <a:srgbClr val="00000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3501105" cy="1836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 rot="-147716">
            <a:off x="2497371" y="1747718"/>
            <a:ext cx="13293258" cy="6791564"/>
            <a:chOff x="0" y="0"/>
            <a:chExt cx="3501105" cy="178872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501105" cy="1788725"/>
            </a:xfrm>
            <a:custGeom>
              <a:avLst/>
              <a:gdLst/>
              <a:ahLst/>
              <a:cxnLst/>
              <a:rect l="l" t="t" r="r" b="b"/>
              <a:pathLst>
                <a:path w="3501105" h="1788725">
                  <a:moveTo>
                    <a:pt x="6406" y="0"/>
                  </a:moveTo>
                  <a:lnTo>
                    <a:pt x="3494699" y="0"/>
                  </a:lnTo>
                  <a:cubicBezTo>
                    <a:pt x="3496397" y="0"/>
                    <a:pt x="3498027" y="675"/>
                    <a:pt x="3499229" y="1876"/>
                  </a:cubicBezTo>
                  <a:cubicBezTo>
                    <a:pt x="3500430" y="3078"/>
                    <a:pt x="3501105" y="4707"/>
                    <a:pt x="3501105" y="6406"/>
                  </a:cubicBezTo>
                  <a:lnTo>
                    <a:pt x="3501105" y="1782318"/>
                  </a:lnTo>
                  <a:cubicBezTo>
                    <a:pt x="3501105" y="1785856"/>
                    <a:pt x="3498237" y="1788725"/>
                    <a:pt x="3494699" y="1788725"/>
                  </a:cubicBezTo>
                  <a:lnTo>
                    <a:pt x="6406" y="1788725"/>
                  </a:lnTo>
                  <a:cubicBezTo>
                    <a:pt x="4707" y="1788725"/>
                    <a:pt x="3078" y="1788050"/>
                    <a:pt x="1876" y="1786848"/>
                  </a:cubicBezTo>
                  <a:cubicBezTo>
                    <a:pt x="675" y="1785647"/>
                    <a:pt x="0" y="1784017"/>
                    <a:pt x="0" y="1782318"/>
                  </a:cubicBezTo>
                  <a:lnTo>
                    <a:pt x="0" y="6406"/>
                  </a:lnTo>
                  <a:cubicBezTo>
                    <a:pt x="0" y="4707"/>
                    <a:pt x="675" y="3078"/>
                    <a:pt x="1876" y="1876"/>
                  </a:cubicBezTo>
                  <a:cubicBezTo>
                    <a:pt x="3078" y="675"/>
                    <a:pt x="4707" y="0"/>
                    <a:pt x="6406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3501105" cy="1836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0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6928985" y="1314623"/>
            <a:ext cx="3667332" cy="946839"/>
          </a:xfrm>
          <a:custGeom>
            <a:avLst/>
            <a:gdLst/>
            <a:ahLst/>
            <a:cxnLst/>
            <a:rect l="l" t="t" r="r" b="b"/>
            <a:pathLst>
              <a:path w="3667332" h="946839">
                <a:moveTo>
                  <a:pt x="0" y="0"/>
                </a:moveTo>
                <a:lnTo>
                  <a:pt x="3667333" y="0"/>
                </a:lnTo>
                <a:lnTo>
                  <a:pt x="3667333" y="946839"/>
                </a:lnTo>
                <a:lnTo>
                  <a:pt x="0" y="94683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2469465" y="5905716"/>
            <a:ext cx="6921795" cy="4114800"/>
          </a:xfrm>
          <a:custGeom>
            <a:avLst/>
            <a:gdLst/>
            <a:ahLst/>
            <a:cxnLst/>
            <a:rect l="l" t="t" r="r" b="b"/>
            <a:pathLst>
              <a:path w="6921795" h="4114800">
                <a:moveTo>
                  <a:pt x="0" y="0"/>
                </a:moveTo>
                <a:lnTo>
                  <a:pt x="6921795" y="0"/>
                </a:lnTo>
                <a:lnTo>
                  <a:pt x="692179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4510661" y="3667125"/>
            <a:ext cx="8503982" cy="3133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01070A"/>
                </a:solidFill>
                <a:latin typeface="Fraunces Bold"/>
              </a:rPr>
              <a:t>Đánh giá &amp;</a:t>
            </a:r>
          </a:p>
          <a:p>
            <a:pPr marL="0" lvl="0" indent="0" algn="ctr">
              <a:lnSpc>
                <a:spcPts val="12599"/>
              </a:lnSpc>
              <a:spcBef>
                <a:spcPct val="0"/>
              </a:spcBef>
            </a:pPr>
            <a:r>
              <a:rPr lang="en-US" sz="9000">
                <a:solidFill>
                  <a:srgbClr val="01070A"/>
                </a:solidFill>
                <a:latin typeface="Fraunces Bold"/>
              </a:rPr>
              <a:t>kết luận</a:t>
            </a:r>
          </a:p>
        </p:txBody>
      </p:sp>
      <p:sp>
        <p:nvSpPr>
          <p:cNvPr id="12" name="Freeform 12"/>
          <p:cNvSpPr/>
          <p:nvPr/>
        </p:nvSpPr>
        <p:spPr>
          <a:xfrm>
            <a:off x="7451293" y="3369532"/>
            <a:ext cx="2622717" cy="324263"/>
          </a:xfrm>
          <a:custGeom>
            <a:avLst/>
            <a:gdLst/>
            <a:ahLst/>
            <a:cxnLst/>
            <a:rect l="l" t="t" r="r" b="b"/>
            <a:pathLst>
              <a:path w="2622717" h="324263">
                <a:moveTo>
                  <a:pt x="0" y="0"/>
                </a:moveTo>
                <a:lnTo>
                  <a:pt x="2622717" y="0"/>
                </a:lnTo>
                <a:lnTo>
                  <a:pt x="2622717" y="324263"/>
                </a:lnTo>
                <a:lnTo>
                  <a:pt x="0" y="32426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4510661" y="2889250"/>
            <a:ext cx="8503982" cy="804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580"/>
              </a:lnSpc>
              <a:spcBef>
                <a:spcPct val="0"/>
              </a:spcBef>
            </a:pPr>
            <a:r>
              <a:rPr lang="en-US" sz="4700">
                <a:solidFill>
                  <a:srgbClr val="01070A"/>
                </a:solidFill>
                <a:latin typeface="Fraunces"/>
              </a:rPr>
              <a:t>Chương 4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7527566" y="9617991"/>
            <a:ext cx="874709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dirty="0">
                <a:solidFill>
                  <a:srgbClr val="000000"/>
                </a:solidFill>
                <a:latin typeface="Nunito Sans Condensed"/>
              </a:rPr>
              <a:t>26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4816593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57225" cap="sq">
              <a:solidFill>
                <a:srgbClr val="1E3F48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816593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0775654" y="5143500"/>
            <a:ext cx="9448343" cy="5616757"/>
          </a:xfrm>
          <a:custGeom>
            <a:avLst/>
            <a:gdLst/>
            <a:ahLst/>
            <a:cxnLst/>
            <a:rect l="l" t="t" r="r" b="b"/>
            <a:pathLst>
              <a:path w="9448343" h="5616757">
                <a:moveTo>
                  <a:pt x="0" y="0"/>
                </a:moveTo>
                <a:lnTo>
                  <a:pt x="9448342" y="0"/>
                </a:lnTo>
                <a:lnTo>
                  <a:pt x="9448342" y="5616757"/>
                </a:lnTo>
                <a:lnTo>
                  <a:pt x="0" y="561675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-1400634" y="5428244"/>
            <a:ext cx="8436357" cy="5844796"/>
          </a:xfrm>
          <a:custGeom>
            <a:avLst/>
            <a:gdLst/>
            <a:ahLst/>
            <a:cxnLst/>
            <a:rect l="l" t="t" r="r" b="b"/>
            <a:pathLst>
              <a:path w="8436357" h="5844796">
                <a:moveTo>
                  <a:pt x="0" y="0"/>
                </a:moveTo>
                <a:lnTo>
                  <a:pt x="8436357" y="0"/>
                </a:lnTo>
                <a:lnTo>
                  <a:pt x="8436357" y="5844796"/>
                </a:lnTo>
                <a:lnTo>
                  <a:pt x="0" y="584479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2483456" y="2365012"/>
            <a:ext cx="13321088" cy="36582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797"/>
              </a:lnSpc>
            </a:pPr>
            <a:r>
              <a:rPr lang="en-US" sz="10569">
                <a:solidFill>
                  <a:srgbClr val="01070A"/>
                </a:solidFill>
                <a:latin typeface="Carelia"/>
              </a:rPr>
              <a:t>Thank's For Watching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7850641" y="9925208"/>
            <a:ext cx="874709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dirty="0">
                <a:solidFill>
                  <a:schemeClr val="bg1"/>
                </a:solidFill>
                <a:latin typeface="Nunito Sans Condensed"/>
              </a:rPr>
              <a:t>27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3622403" y="-589740"/>
            <a:ext cx="9048214" cy="12247451"/>
            <a:chOff x="0" y="0"/>
            <a:chExt cx="2383069" cy="322566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383069" cy="3225666"/>
            </a:xfrm>
            <a:custGeom>
              <a:avLst/>
              <a:gdLst/>
              <a:ahLst/>
              <a:cxnLst/>
              <a:rect l="l" t="t" r="r" b="b"/>
              <a:pathLst>
                <a:path w="2383069" h="3225666">
                  <a:moveTo>
                    <a:pt x="0" y="0"/>
                  </a:moveTo>
                  <a:lnTo>
                    <a:pt x="2383069" y="0"/>
                  </a:lnTo>
                  <a:lnTo>
                    <a:pt x="2383069" y="3225666"/>
                  </a:lnTo>
                  <a:lnTo>
                    <a:pt x="0" y="3225666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2383069" cy="32732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flipH="1">
            <a:off x="11694104" y="5143500"/>
            <a:ext cx="5565196" cy="4047415"/>
          </a:xfrm>
          <a:custGeom>
            <a:avLst/>
            <a:gdLst/>
            <a:ahLst/>
            <a:cxnLst/>
            <a:rect l="l" t="t" r="r" b="b"/>
            <a:pathLst>
              <a:path w="5565196" h="4047415">
                <a:moveTo>
                  <a:pt x="5565196" y="0"/>
                </a:moveTo>
                <a:lnTo>
                  <a:pt x="0" y="0"/>
                </a:lnTo>
                <a:lnTo>
                  <a:pt x="0" y="4047415"/>
                </a:lnTo>
                <a:lnTo>
                  <a:pt x="5565196" y="4047415"/>
                </a:lnTo>
                <a:lnTo>
                  <a:pt x="5565196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4379267" y="1551332"/>
            <a:ext cx="5394683" cy="1194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764"/>
              </a:lnSpc>
              <a:spcBef>
                <a:spcPct val="0"/>
              </a:spcBef>
            </a:pPr>
            <a:r>
              <a:rPr lang="en-US" sz="6974">
                <a:solidFill>
                  <a:srgbClr val="01070A"/>
                </a:solidFill>
                <a:latin typeface="Fraunces Bold"/>
              </a:rPr>
              <a:t>Nội dung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870104" y="3551590"/>
            <a:ext cx="6824000" cy="3098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50553" lvl="1" indent="-475277" algn="l">
              <a:lnSpc>
                <a:spcPts val="6163"/>
              </a:lnSpc>
              <a:buAutoNum type="arabicPeriod"/>
            </a:pPr>
            <a:r>
              <a:rPr lang="en-US" sz="4402">
                <a:solidFill>
                  <a:srgbClr val="01070A"/>
                </a:solidFill>
                <a:latin typeface="Nunito Sans Condensed"/>
              </a:rPr>
              <a:t>Giới thiệu Website</a:t>
            </a:r>
          </a:p>
          <a:p>
            <a:pPr marL="950553" lvl="1" indent="-475277" algn="l">
              <a:lnSpc>
                <a:spcPts val="6163"/>
              </a:lnSpc>
              <a:buAutoNum type="arabicPeriod"/>
            </a:pPr>
            <a:r>
              <a:rPr lang="en-US" sz="4402">
                <a:solidFill>
                  <a:srgbClr val="01070A"/>
                </a:solidFill>
                <a:latin typeface="Nunito Sans Condensed"/>
              </a:rPr>
              <a:t>Kế hoạch SEO</a:t>
            </a:r>
          </a:p>
          <a:p>
            <a:pPr marL="950553" lvl="1" indent="-475277" algn="l">
              <a:lnSpc>
                <a:spcPts val="6163"/>
              </a:lnSpc>
              <a:buAutoNum type="arabicPeriod"/>
            </a:pPr>
            <a:r>
              <a:rPr lang="en-US" sz="4402">
                <a:solidFill>
                  <a:srgbClr val="01070A"/>
                </a:solidFill>
                <a:latin typeface="Nunito Sans Condensed"/>
              </a:rPr>
              <a:t>Kết quả SEO thực nghiệm</a:t>
            </a:r>
          </a:p>
          <a:p>
            <a:pPr marL="950553" lvl="1" indent="-475277" algn="l">
              <a:lnSpc>
                <a:spcPts val="6163"/>
              </a:lnSpc>
              <a:buAutoNum type="arabicPeriod"/>
            </a:pPr>
            <a:r>
              <a:rPr lang="en-US" sz="4402">
                <a:solidFill>
                  <a:srgbClr val="01070A"/>
                </a:solidFill>
                <a:latin typeface="Nunito Sans Condensed"/>
              </a:rPr>
              <a:t>Đánh giá &amp; kết luận</a:t>
            </a:r>
          </a:p>
        </p:txBody>
      </p:sp>
      <p:sp>
        <p:nvSpPr>
          <p:cNvPr id="9" name="Freeform 9"/>
          <p:cNvSpPr/>
          <p:nvPr/>
        </p:nvSpPr>
        <p:spPr>
          <a:xfrm flipH="1">
            <a:off x="1355002" y="5873946"/>
            <a:ext cx="3190321" cy="3316969"/>
          </a:xfrm>
          <a:custGeom>
            <a:avLst/>
            <a:gdLst/>
            <a:ahLst/>
            <a:cxnLst/>
            <a:rect l="l" t="t" r="r" b="b"/>
            <a:pathLst>
              <a:path w="3190321" h="3316969">
                <a:moveTo>
                  <a:pt x="3190321" y="0"/>
                </a:moveTo>
                <a:lnTo>
                  <a:pt x="0" y="0"/>
                </a:lnTo>
                <a:lnTo>
                  <a:pt x="0" y="3316969"/>
                </a:lnTo>
                <a:lnTo>
                  <a:pt x="3190321" y="3316969"/>
                </a:lnTo>
                <a:lnTo>
                  <a:pt x="3190321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17069595" y="9411991"/>
            <a:ext cx="874709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1070A"/>
                </a:solidFill>
                <a:latin typeface="Nunito Sans Condensed"/>
              </a:rPr>
              <a:t>3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7039" y="2581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3037331" y="2030095"/>
            <a:ext cx="13293258" cy="6791564"/>
            <a:chOff x="0" y="0"/>
            <a:chExt cx="3501105" cy="178872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501105" cy="1788725"/>
            </a:xfrm>
            <a:custGeom>
              <a:avLst/>
              <a:gdLst/>
              <a:ahLst/>
              <a:cxnLst/>
              <a:rect l="l" t="t" r="r" b="b"/>
              <a:pathLst>
                <a:path w="3501105" h="1788725">
                  <a:moveTo>
                    <a:pt x="0" y="0"/>
                  </a:moveTo>
                  <a:lnTo>
                    <a:pt x="3501105" y="0"/>
                  </a:lnTo>
                  <a:lnTo>
                    <a:pt x="3501105" y="1788725"/>
                  </a:lnTo>
                  <a:lnTo>
                    <a:pt x="0" y="1788725"/>
                  </a:lnTo>
                  <a:close/>
                </a:path>
              </a:pathLst>
            </a:custGeom>
            <a:solidFill>
              <a:srgbClr val="000000">
                <a:alpha val="31765"/>
              </a:srgbClr>
            </a:solidFill>
            <a:ln w="38100" cap="sq">
              <a:solidFill>
                <a:srgbClr val="00000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3501105" cy="1836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 rot="-147716">
            <a:off x="2497371" y="1747718"/>
            <a:ext cx="13293258" cy="6791564"/>
            <a:chOff x="0" y="0"/>
            <a:chExt cx="3501105" cy="178872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501105" cy="1788725"/>
            </a:xfrm>
            <a:custGeom>
              <a:avLst/>
              <a:gdLst/>
              <a:ahLst/>
              <a:cxnLst/>
              <a:rect l="l" t="t" r="r" b="b"/>
              <a:pathLst>
                <a:path w="3501105" h="1788725">
                  <a:moveTo>
                    <a:pt x="6406" y="0"/>
                  </a:moveTo>
                  <a:lnTo>
                    <a:pt x="3494699" y="0"/>
                  </a:lnTo>
                  <a:cubicBezTo>
                    <a:pt x="3496397" y="0"/>
                    <a:pt x="3498027" y="675"/>
                    <a:pt x="3499229" y="1876"/>
                  </a:cubicBezTo>
                  <a:cubicBezTo>
                    <a:pt x="3500430" y="3078"/>
                    <a:pt x="3501105" y="4707"/>
                    <a:pt x="3501105" y="6406"/>
                  </a:cubicBezTo>
                  <a:lnTo>
                    <a:pt x="3501105" y="1782318"/>
                  </a:lnTo>
                  <a:cubicBezTo>
                    <a:pt x="3501105" y="1785856"/>
                    <a:pt x="3498237" y="1788725"/>
                    <a:pt x="3494699" y="1788725"/>
                  </a:cubicBezTo>
                  <a:lnTo>
                    <a:pt x="6406" y="1788725"/>
                  </a:lnTo>
                  <a:cubicBezTo>
                    <a:pt x="4707" y="1788725"/>
                    <a:pt x="3078" y="1788050"/>
                    <a:pt x="1876" y="1786848"/>
                  </a:cubicBezTo>
                  <a:cubicBezTo>
                    <a:pt x="675" y="1785647"/>
                    <a:pt x="0" y="1784017"/>
                    <a:pt x="0" y="1782318"/>
                  </a:cubicBezTo>
                  <a:lnTo>
                    <a:pt x="0" y="6406"/>
                  </a:lnTo>
                  <a:cubicBezTo>
                    <a:pt x="0" y="4707"/>
                    <a:pt x="675" y="3078"/>
                    <a:pt x="1876" y="1876"/>
                  </a:cubicBezTo>
                  <a:cubicBezTo>
                    <a:pt x="3078" y="675"/>
                    <a:pt x="4707" y="0"/>
                    <a:pt x="6406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3501105" cy="1836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0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6928985" y="1314623"/>
            <a:ext cx="3667332" cy="946839"/>
          </a:xfrm>
          <a:custGeom>
            <a:avLst/>
            <a:gdLst/>
            <a:ahLst/>
            <a:cxnLst/>
            <a:rect l="l" t="t" r="r" b="b"/>
            <a:pathLst>
              <a:path w="3667332" h="946839">
                <a:moveTo>
                  <a:pt x="0" y="0"/>
                </a:moveTo>
                <a:lnTo>
                  <a:pt x="3667333" y="0"/>
                </a:lnTo>
                <a:lnTo>
                  <a:pt x="3667333" y="946839"/>
                </a:lnTo>
                <a:lnTo>
                  <a:pt x="0" y="94683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2469465" y="5905716"/>
            <a:ext cx="6921795" cy="4114800"/>
          </a:xfrm>
          <a:custGeom>
            <a:avLst/>
            <a:gdLst/>
            <a:ahLst/>
            <a:cxnLst/>
            <a:rect l="l" t="t" r="r" b="b"/>
            <a:pathLst>
              <a:path w="6921795" h="4114800">
                <a:moveTo>
                  <a:pt x="0" y="0"/>
                </a:moveTo>
                <a:lnTo>
                  <a:pt x="6921795" y="0"/>
                </a:lnTo>
                <a:lnTo>
                  <a:pt x="692179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4510661" y="3667125"/>
            <a:ext cx="8503982" cy="3133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2599"/>
              </a:lnSpc>
              <a:spcBef>
                <a:spcPct val="0"/>
              </a:spcBef>
            </a:pPr>
            <a:r>
              <a:rPr lang="en-US" sz="9000">
                <a:solidFill>
                  <a:srgbClr val="01070A"/>
                </a:solidFill>
                <a:latin typeface="Fraunces Bold"/>
              </a:rPr>
              <a:t>Giới thiệu Website</a:t>
            </a:r>
          </a:p>
        </p:txBody>
      </p:sp>
      <p:sp>
        <p:nvSpPr>
          <p:cNvPr id="12" name="Freeform 12"/>
          <p:cNvSpPr/>
          <p:nvPr/>
        </p:nvSpPr>
        <p:spPr>
          <a:xfrm>
            <a:off x="7451293" y="3369532"/>
            <a:ext cx="2622717" cy="324263"/>
          </a:xfrm>
          <a:custGeom>
            <a:avLst/>
            <a:gdLst/>
            <a:ahLst/>
            <a:cxnLst/>
            <a:rect l="l" t="t" r="r" b="b"/>
            <a:pathLst>
              <a:path w="2622717" h="324263">
                <a:moveTo>
                  <a:pt x="0" y="0"/>
                </a:moveTo>
                <a:lnTo>
                  <a:pt x="2622717" y="0"/>
                </a:lnTo>
                <a:lnTo>
                  <a:pt x="2622717" y="324263"/>
                </a:lnTo>
                <a:lnTo>
                  <a:pt x="0" y="32426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4510661" y="2889250"/>
            <a:ext cx="8503982" cy="804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580"/>
              </a:lnSpc>
              <a:spcBef>
                <a:spcPct val="0"/>
              </a:spcBef>
            </a:pPr>
            <a:r>
              <a:rPr lang="en-US" sz="4700">
                <a:solidFill>
                  <a:srgbClr val="01070A"/>
                </a:solidFill>
                <a:latin typeface="Fraunces"/>
              </a:rPr>
              <a:t>Chương 1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7383794" y="9652313"/>
            <a:ext cx="874709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dirty="0">
                <a:solidFill>
                  <a:srgbClr val="01070A"/>
                </a:solidFill>
                <a:latin typeface="Nunito Sans Condensed"/>
              </a:rPr>
              <a:t>4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4816593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57225" cap="sq">
              <a:solidFill>
                <a:srgbClr val="1E3F48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816593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21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-1796761" y="7855520"/>
            <a:ext cx="4653210" cy="3244906"/>
          </a:xfrm>
          <a:custGeom>
            <a:avLst/>
            <a:gdLst/>
            <a:ahLst/>
            <a:cxnLst/>
            <a:rect l="l" t="t" r="r" b="b"/>
            <a:pathLst>
              <a:path w="4653210" h="3244906">
                <a:moveTo>
                  <a:pt x="0" y="0"/>
                </a:moveTo>
                <a:lnTo>
                  <a:pt x="4653210" y="0"/>
                </a:lnTo>
                <a:lnTo>
                  <a:pt x="4653210" y="3244906"/>
                </a:lnTo>
                <a:lnTo>
                  <a:pt x="0" y="324490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6024122" y="7855520"/>
            <a:ext cx="4653210" cy="3244906"/>
          </a:xfrm>
          <a:custGeom>
            <a:avLst/>
            <a:gdLst/>
            <a:ahLst/>
            <a:cxnLst/>
            <a:rect l="l" t="t" r="r" b="b"/>
            <a:pathLst>
              <a:path w="4653210" h="3244906">
                <a:moveTo>
                  <a:pt x="0" y="0"/>
                </a:moveTo>
                <a:lnTo>
                  <a:pt x="4653209" y="0"/>
                </a:lnTo>
                <a:lnTo>
                  <a:pt x="4653209" y="3244906"/>
                </a:lnTo>
                <a:lnTo>
                  <a:pt x="0" y="324490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2465786" y="1906084"/>
            <a:ext cx="13356428" cy="7053194"/>
          </a:xfrm>
          <a:custGeom>
            <a:avLst/>
            <a:gdLst/>
            <a:ahLst/>
            <a:cxnLst/>
            <a:rect l="l" t="t" r="r" b="b"/>
            <a:pathLst>
              <a:path w="13356428" h="7053194">
                <a:moveTo>
                  <a:pt x="0" y="0"/>
                </a:moveTo>
                <a:lnTo>
                  <a:pt x="13356428" y="0"/>
                </a:lnTo>
                <a:lnTo>
                  <a:pt x="13356428" y="7053194"/>
                </a:lnTo>
                <a:lnTo>
                  <a:pt x="0" y="705319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5798653" y="714375"/>
            <a:ext cx="6690694" cy="10869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865"/>
              </a:lnSpc>
              <a:spcBef>
                <a:spcPct val="0"/>
              </a:spcBef>
            </a:pPr>
            <a:r>
              <a:rPr lang="en-US" sz="6332">
                <a:solidFill>
                  <a:srgbClr val="01070A"/>
                </a:solidFill>
                <a:latin typeface="Carelia"/>
              </a:rPr>
              <a:t>Sitemap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7610279" y="9464454"/>
            <a:ext cx="874709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dirty="0">
                <a:solidFill>
                  <a:schemeClr val="bg1"/>
                </a:solidFill>
                <a:latin typeface="Nunito Sans Condensed"/>
              </a:rPr>
              <a:t>5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4816593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57225" cap="sq">
              <a:solidFill>
                <a:srgbClr val="1E3F48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816593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21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-1796761" y="7855520"/>
            <a:ext cx="4653210" cy="3244906"/>
          </a:xfrm>
          <a:custGeom>
            <a:avLst/>
            <a:gdLst/>
            <a:ahLst/>
            <a:cxnLst/>
            <a:rect l="l" t="t" r="r" b="b"/>
            <a:pathLst>
              <a:path w="4653210" h="3244906">
                <a:moveTo>
                  <a:pt x="0" y="0"/>
                </a:moveTo>
                <a:lnTo>
                  <a:pt x="4653210" y="0"/>
                </a:lnTo>
                <a:lnTo>
                  <a:pt x="4653210" y="3244906"/>
                </a:lnTo>
                <a:lnTo>
                  <a:pt x="0" y="324490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6024122" y="7855520"/>
            <a:ext cx="4653210" cy="3244906"/>
          </a:xfrm>
          <a:custGeom>
            <a:avLst/>
            <a:gdLst/>
            <a:ahLst/>
            <a:cxnLst/>
            <a:rect l="l" t="t" r="r" b="b"/>
            <a:pathLst>
              <a:path w="4653210" h="3244906">
                <a:moveTo>
                  <a:pt x="0" y="0"/>
                </a:moveTo>
                <a:lnTo>
                  <a:pt x="4653209" y="0"/>
                </a:lnTo>
                <a:lnTo>
                  <a:pt x="4653209" y="3244906"/>
                </a:lnTo>
                <a:lnTo>
                  <a:pt x="0" y="324490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2466080" y="2012236"/>
            <a:ext cx="13355841" cy="6506692"/>
          </a:xfrm>
          <a:custGeom>
            <a:avLst/>
            <a:gdLst/>
            <a:ahLst/>
            <a:cxnLst/>
            <a:rect l="l" t="t" r="r" b="b"/>
            <a:pathLst>
              <a:path w="13355841" h="6506692">
                <a:moveTo>
                  <a:pt x="0" y="0"/>
                </a:moveTo>
                <a:lnTo>
                  <a:pt x="13355840" y="0"/>
                </a:lnTo>
                <a:lnTo>
                  <a:pt x="13355840" y="6506691"/>
                </a:lnTo>
                <a:lnTo>
                  <a:pt x="0" y="650669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4897215" y="619125"/>
            <a:ext cx="8493570" cy="10869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865"/>
              </a:lnSpc>
              <a:spcBef>
                <a:spcPct val="0"/>
              </a:spcBef>
            </a:pPr>
            <a:r>
              <a:rPr lang="en-US" sz="6332">
                <a:solidFill>
                  <a:srgbClr val="01070A"/>
                </a:solidFill>
                <a:latin typeface="Fraunces Bold"/>
              </a:rPr>
              <a:t>Các trang chức năng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492954" y="8558404"/>
            <a:ext cx="3302092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01070A"/>
                </a:solidFill>
                <a:latin typeface="Nunito Sans Condensed"/>
              </a:rPr>
              <a:t>Trang chủ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7505515" y="9477973"/>
            <a:ext cx="874709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dirty="0">
                <a:solidFill>
                  <a:schemeClr val="bg1"/>
                </a:solidFill>
                <a:latin typeface="Nunito Sans Condensed"/>
              </a:rPr>
              <a:t>6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4816593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57225" cap="sq">
              <a:solidFill>
                <a:srgbClr val="1E3F48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816593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21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-1796761" y="7855520"/>
            <a:ext cx="4653210" cy="3244906"/>
          </a:xfrm>
          <a:custGeom>
            <a:avLst/>
            <a:gdLst/>
            <a:ahLst/>
            <a:cxnLst/>
            <a:rect l="l" t="t" r="r" b="b"/>
            <a:pathLst>
              <a:path w="4653210" h="3244906">
                <a:moveTo>
                  <a:pt x="0" y="0"/>
                </a:moveTo>
                <a:lnTo>
                  <a:pt x="4653210" y="0"/>
                </a:lnTo>
                <a:lnTo>
                  <a:pt x="4653210" y="3244906"/>
                </a:lnTo>
                <a:lnTo>
                  <a:pt x="0" y="324490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6024122" y="7855520"/>
            <a:ext cx="4653210" cy="3244906"/>
          </a:xfrm>
          <a:custGeom>
            <a:avLst/>
            <a:gdLst/>
            <a:ahLst/>
            <a:cxnLst/>
            <a:rect l="l" t="t" r="r" b="b"/>
            <a:pathLst>
              <a:path w="4653210" h="3244906">
                <a:moveTo>
                  <a:pt x="0" y="0"/>
                </a:moveTo>
                <a:lnTo>
                  <a:pt x="4653209" y="0"/>
                </a:lnTo>
                <a:lnTo>
                  <a:pt x="4653209" y="3244906"/>
                </a:lnTo>
                <a:lnTo>
                  <a:pt x="0" y="324490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2096784" y="2822524"/>
            <a:ext cx="14094433" cy="5332150"/>
          </a:xfrm>
          <a:custGeom>
            <a:avLst/>
            <a:gdLst/>
            <a:ahLst/>
            <a:cxnLst/>
            <a:rect l="l" t="t" r="r" b="b"/>
            <a:pathLst>
              <a:path w="14094433" h="5332150">
                <a:moveTo>
                  <a:pt x="0" y="0"/>
                </a:moveTo>
                <a:lnTo>
                  <a:pt x="14094432" y="0"/>
                </a:lnTo>
                <a:lnTo>
                  <a:pt x="14094432" y="5332149"/>
                </a:lnTo>
                <a:lnTo>
                  <a:pt x="0" y="533214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4897215" y="619125"/>
            <a:ext cx="8493570" cy="10869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865"/>
              </a:lnSpc>
              <a:spcBef>
                <a:spcPct val="0"/>
              </a:spcBef>
            </a:pPr>
            <a:r>
              <a:rPr lang="en-US" sz="6332">
                <a:solidFill>
                  <a:srgbClr val="01070A"/>
                </a:solidFill>
                <a:latin typeface="Fraunces Bold"/>
              </a:rPr>
              <a:t>Các trang chức năng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492954" y="8558404"/>
            <a:ext cx="3302092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01070A"/>
                </a:solidFill>
                <a:latin typeface="Nunito Sans Condensed"/>
              </a:rPr>
              <a:t>Trang Sản phẩm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7602200" y="9477973"/>
            <a:ext cx="874709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dirty="0">
                <a:solidFill>
                  <a:schemeClr val="bg1"/>
                </a:solidFill>
                <a:latin typeface="Nunito Sans Condensed"/>
              </a:rPr>
              <a:t>7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0" y="-38100"/>
            <a:ext cx="18288000" cy="10287000"/>
            <a:chOff x="0" y="0"/>
            <a:chExt cx="4816593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57225" cap="sq">
              <a:solidFill>
                <a:srgbClr val="1E3F48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816593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21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-1796761" y="7855520"/>
            <a:ext cx="4653210" cy="3244906"/>
          </a:xfrm>
          <a:custGeom>
            <a:avLst/>
            <a:gdLst/>
            <a:ahLst/>
            <a:cxnLst/>
            <a:rect l="l" t="t" r="r" b="b"/>
            <a:pathLst>
              <a:path w="4653210" h="3244906">
                <a:moveTo>
                  <a:pt x="0" y="0"/>
                </a:moveTo>
                <a:lnTo>
                  <a:pt x="4653210" y="0"/>
                </a:lnTo>
                <a:lnTo>
                  <a:pt x="4653210" y="3244906"/>
                </a:lnTo>
                <a:lnTo>
                  <a:pt x="0" y="324490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6024122" y="7855520"/>
            <a:ext cx="4653210" cy="3244906"/>
          </a:xfrm>
          <a:custGeom>
            <a:avLst/>
            <a:gdLst/>
            <a:ahLst/>
            <a:cxnLst/>
            <a:rect l="l" t="t" r="r" b="b"/>
            <a:pathLst>
              <a:path w="4653210" h="3244906">
                <a:moveTo>
                  <a:pt x="0" y="0"/>
                </a:moveTo>
                <a:lnTo>
                  <a:pt x="4653209" y="0"/>
                </a:lnTo>
                <a:lnTo>
                  <a:pt x="4653209" y="3244906"/>
                </a:lnTo>
                <a:lnTo>
                  <a:pt x="0" y="324490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3355805" y="2044769"/>
            <a:ext cx="11576390" cy="6197461"/>
          </a:xfrm>
          <a:custGeom>
            <a:avLst/>
            <a:gdLst/>
            <a:ahLst/>
            <a:cxnLst/>
            <a:rect l="l" t="t" r="r" b="b"/>
            <a:pathLst>
              <a:path w="11576390" h="6197461">
                <a:moveTo>
                  <a:pt x="0" y="0"/>
                </a:moveTo>
                <a:lnTo>
                  <a:pt x="11576390" y="0"/>
                </a:lnTo>
                <a:lnTo>
                  <a:pt x="11576390" y="6197462"/>
                </a:lnTo>
                <a:lnTo>
                  <a:pt x="0" y="619746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4897215" y="619125"/>
            <a:ext cx="8493570" cy="10869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865"/>
              </a:lnSpc>
              <a:spcBef>
                <a:spcPct val="0"/>
              </a:spcBef>
            </a:pPr>
            <a:r>
              <a:rPr lang="en-US" sz="6332">
                <a:solidFill>
                  <a:srgbClr val="01070A"/>
                </a:solidFill>
                <a:latin typeface="Fraunces Bold"/>
              </a:rPr>
              <a:t>Các trang chức năng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492954" y="8558404"/>
            <a:ext cx="3302092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01070A"/>
                </a:solidFill>
                <a:latin typeface="Nunito Sans Condensed"/>
              </a:rPr>
              <a:t>Trang Giới thiệu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7602200" y="9493950"/>
            <a:ext cx="874709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dirty="0">
                <a:solidFill>
                  <a:schemeClr val="bg1"/>
                </a:solidFill>
                <a:latin typeface="Nunito Sans Condensed"/>
              </a:rPr>
              <a:t>8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0" y="-38100"/>
            <a:ext cx="18288000" cy="10287000"/>
            <a:chOff x="0" y="0"/>
            <a:chExt cx="4816593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57225" cap="sq">
              <a:solidFill>
                <a:srgbClr val="1E3F48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816593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21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-1796761" y="7855520"/>
            <a:ext cx="4653210" cy="3244906"/>
          </a:xfrm>
          <a:custGeom>
            <a:avLst/>
            <a:gdLst/>
            <a:ahLst/>
            <a:cxnLst/>
            <a:rect l="l" t="t" r="r" b="b"/>
            <a:pathLst>
              <a:path w="4653210" h="3244906">
                <a:moveTo>
                  <a:pt x="0" y="0"/>
                </a:moveTo>
                <a:lnTo>
                  <a:pt x="4653210" y="0"/>
                </a:lnTo>
                <a:lnTo>
                  <a:pt x="4653210" y="3244906"/>
                </a:lnTo>
                <a:lnTo>
                  <a:pt x="0" y="324490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6024122" y="7855520"/>
            <a:ext cx="4653210" cy="3244906"/>
          </a:xfrm>
          <a:custGeom>
            <a:avLst/>
            <a:gdLst/>
            <a:ahLst/>
            <a:cxnLst/>
            <a:rect l="l" t="t" r="r" b="b"/>
            <a:pathLst>
              <a:path w="4653210" h="3244906">
                <a:moveTo>
                  <a:pt x="0" y="0"/>
                </a:moveTo>
                <a:lnTo>
                  <a:pt x="4653209" y="0"/>
                </a:lnTo>
                <a:lnTo>
                  <a:pt x="4653209" y="3244906"/>
                </a:lnTo>
                <a:lnTo>
                  <a:pt x="0" y="324490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3379211" y="2033808"/>
            <a:ext cx="11529579" cy="6219384"/>
          </a:xfrm>
          <a:custGeom>
            <a:avLst/>
            <a:gdLst/>
            <a:ahLst/>
            <a:cxnLst/>
            <a:rect l="l" t="t" r="r" b="b"/>
            <a:pathLst>
              <a:path w="11529579" h="6219384">
                <a:moveTo>
                  <a:pt x="0" y="0"/>
                </a:moveTo>
                <a:lnTo>
                  <a:pt x="11529578" y="0"/>
                </a:lnTo>
                <a:lnTo>
                  <a:pt x="11529578" y="6219384"/>
                </a:lnTo>
                <a:lnTo>
                  <a:pt x="0" y="621938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4897215" y="619125"/>
            <a:ext cx="8493570" cy="10869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865"/>
              </a:lnSpc>
              <a:spcBef>
                <a:spcPct val="0"/>
              </a:spcBef>
            </a:pPr>
            <a:r>
              <a:rPr lang="en-US" sz="6332">
                <a:solidFill>
                  <a:srgbClr val="01070A"/>
                </a:solidFill>
                <a:latin typeface="Fraunces Bold"/>
              </a:rPr>
              <a:t>Các trang chức năng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492954" y="8558404"/>
            <a:ext cx="3302092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01070A"/>
                </a:solidFill>
                <a:latin typeface="Nunito Sans Condensed"/>
              </a:rPr>
              <a:t>Trang Liên hệ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7602200" y="9447247"/>
            <a:ext cx="874709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dirty="0">
                <a:solidFill>
                  <a:schemeClr val="bg1"/>
                </a:solidFill>
                <a:latin typeface="Nunito Sans Condensed"/>
              </a:rPr>
              <a:t>9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405</Words>
  <Application>Microsoft Office PowerPoint</Application>
  <PresentationFormat>Custom</PresentationFormat>
  <Paragraphs>141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4" baseType="lpstr">
      <vt:lpstr>Carelia</vt:lpstr>
      <vt:lpstr>Nunito Sans Condensed</vt:lpstr>
      <vt:lpstr>Arial</vt:lpstr>
      <vt:lpstr>Calibri</vt:lpstr>
      <vt:lpstr>Fraunces Bold</vt:lpstr>
      <vt:lpstr>Fraunces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[SEO] final report</dc:title>
  <cp:lastModifiedBy>Trần Thị Hải</cp:lastModifiedBy>
  <cp:revision>2</cp:revision>
  <dcterms:created xsi:type="dcterms:W3CDTF">2006-08-16T00:00:00Z</dcterms:created>
  <dcterms:modified xsi:type="dcterms:W3CDTF">2024-06-04T08:44:07Z</dcterms:modified>
  <dc:identifier>DAGFMWVJ-RQ</dc:identifier>
</cp:coreProperties>
</file>